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22"/>
  </p:notesMasterIdLst>
  <p:sldIdLst>
    <p:sldId id="256" r:id="rId2"/>
    <p:sldId id="260" r:id="rId3"/>
    <p:sldId id="257" r:id="rId4"/>
    <p:sldId id="258" r:id="rId5"/>
    <p:sldId id="259" r:id="rId6"/>
    <p:sldId id="262" r:id="rId7"/>
    <p:sldId id="263" r:id="rId8"/>
    <p:sldId id="264" r:id="rId9"/>
    <p:sldId id="266" r:id="rId10"/>
    <p:sldId id="265" r:id="rId11"/>
    <p:sldId id="271" r:id="rId12"/>
    <p:sldId id="274" r:id="rId13"/>
    <p:sldId id="267" r:id="rId14"/>
    <p:sldId id="268" r:id="rId15"/>
    <p:sldId id="275" r:id="rId16"/>
    <p:sldId id="270" r:id="rId17"/>
    <p:sldId id="277" r:id="rId18"/>
    <p:sldId id="278" r:id="rId19"/>
    <p:sldId id="272"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53"/>
    <p:restoredTop sz="94656"/>
  </p:normalViewPr>
  <p:slideViewPr>
    <p:cSldViewPr snapToGrid="0">
      <p:cViewPr>
        <p:scale>
          <a:sx n="90" d="100"/>
          <a:sy n="90" d="100"/>
        </p:scale>
        <p:origin x="520"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569AAC-F8C7-4533-B64E-C8D7A9D3622A}"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AD29A6A-F93D-4C17-BD07-B7DFA8C9A5BB}">
      <dgm:prSet/>
      <dgm:spPr/>
      <dgm:t>
        <a:bodyPr/>
        <a:lstStyle/>
        <a:p>
          <a:pPr>
            <a:defRPr cap="all"/>
          </a:pPr>
          <a:r>
            <a:rPr lang="en-US" dirty="0"/>
            <a:t>Introduction</a:t>
          </a:r>
        </a:p>
      </dgm:t>
    </dgm:pt>
    <dgm:pt modelId="{3E248167-342D-4FED-AF5F-957A4E99DDAA}" type="parTrans" cxnId="{4B4D4DFF-E1DA-4BA4-94D6-AD84E40BCD72}">
      <dgm:prSet/>
      <dgm:spPr/>
      <dgm:t>
        <a:bodyPr/>
        <a:lstStyle/>
        <a:p>
          <a:endParaRPr lang="en-US"/>
        </a:p>
      </dgm:t>
    </dgm:pt>
    <dgm:pt modelId="{7C0BE7AA-1769-4562-B5F1-8A0E7B88DD69}" type="sibTrans" cxnId="{4B4D4DFF-E1DA-4BA4-94D6-AD84E40BCD72}">
      <dgm:prSet/>
      <dgm:spPr/>
      <dgm:t>
        <a:bodyPr/>
        <a:lstStyle/>
        <a:p>
          <a:endParaRPr lang="en-US"/>
        </a:p>
      </dgm:t>
    </dgm:pt>
    <dgm:pt modelId="{DE232090-B313-45A6-8661-910CAC4989AD}">
      <dgm:prSet/>
      <dgm:spPr/>
      <dgm:t>
        <a:bodyPr/>
        <a:lstStyle/>
        <a:p>
          <a:pPr>
            <a:defRPr cap="all"/>
          </a:pPr>
          <a:r>
            <a:rPr lang="en-US"/>
            <a:t>Background</a:t>
          </a:r>
        </a:p>
      </dgm:t>
    </dgm:pt>
    <dgm:pt modelId="{F1951737-91E7-42EB-B855-F4895B19D366}" type="parTrans" cxnId="{6E7B67A0-C1A7-4DC0-A1EF-92A804B0437D}">
      <dgm:prSet/>
      <dgm:spPr/>
      <dgm:t>
        <a:bodyPr/>
        <a:lstStyle/>
        <a:p>
          <a:endParaRPr lang="en-US"/>
        </a:p>
      </dgm:t>
    </dgm:pt>
    <dgm:pt modelId="{61FD1D41-CF52-4580-8F1E-313D5D973CAC}" type="sibTrans" cxnId="{6E7B67A0-C1A7-4DC0-A1EF-92A804B0437D}">
      <dgm:prSet/>
      <dgm:spPr/>
      <dgm:t>
        <a:bodyPr/>
        <a:lstStyle/>
        <a:p>
          <a:endParaRPr lang="en-US"/>
        </a:p>
      </dgm:t>
    </dgm:pt>
    <dgm:pt modelId="{7A5B68E5-92BF-4FAB-A8FF-1513B52BFD09}">
      <dgm:prSet/>
      <dgm:spPr/>
      <dgm:t>
        <a:bodyPr/>
        <a:lstStyle/>
        <a:p>
          <a:pPr>
            <a:defRPr cap="all"/>
          </a:pPr>
          <a:r>
            <a:rPr lang="en-US"/>
            <a:t>Data Collection &amp; Data Preparation</a:t>
          </a:r>
        </a:p>
      </dgm:t>
    </dgm:pt>
    <dgm:pt modelId="{20D085D3-9ACC-494C-9FD5-C53567907867}" type="parTrans" cxnId="{6A372B36-AD1D-43E8-8E8B-B548F8EAD34E}">
      <dgm:prSet/>
      <dgm:spPr/>
      <dgm:t>
        <a:bodyPr/>
        <a:lstStyle/>
        <a:p>
          <a:endParaRPr lang="en-US"/>
        </a:p>
      </dgm:t>
    </dgm:pt>
    <dgm:pt modelId="{ACB9495B-3F4B-4958-98E7-71E8CA0962B8}" type="sibTrans" cxnId="{6A372B36-AD1D-43E8-8E8B-B548F8EAD34E}">
      <dgm:prSet/>
      <dgm:spPr/>
      <dgm:t>
        <a:bodyPr/>
        <a:lstStyle/>
        <a:p>
          <a:endParaRPr lang="en-US"/>
        </a:p>
      </dgm:t>
    </dgm:pt>
    <dgm:pt modelId="{EC41D78B-D1EE-4811-B84C-06B13138C1DA}">
      <dgm:prSet/>
      <dgm:spPr/>
      <dgm:t>
        <a:bodyPr/>
        <a:lstStyle/>
        <a:p>
          <a:pPr>
            <a:defRPr cap="all"/>
          </a:pPr>
          <a:r>
            <a:rPr lang="en-US"/>
            <a:t>Methodology</a:t>
          </a:r>
        </a:p>
      </dgm:t>
    </dgm:pt>
    <dgm:pt modelId="{624C3CE8-8639-4B03-9650-224C427EAD13}" type="parTrans" cxnId="{19BAA34E-08BD-4051-99C9-86F81D60A691}">
      <dgm:prSet/>
      <dgm:spPr/>
      <dgm:t>
        <a:bodyPr/>
        <a:lstStyle/>
        <a:p>
          <a:endParaRPr lang="en-US"/>
        </a:p>
      </dgm:t>
    </dgm:pt>
    <dgm:pt modelId="{63FF7880-57AE-48F9-9499-EDBB0EB56340}" type="sibTrans" cxnId="{19BAA34E-08BD-4051-99C9-86F81D60A691}">
      <dgm:prSet/>
      <dgm:spPr/>
      <dgm:t>
        <a:bodyPr/>
        <a:lstStyle/>
        <a:p>
          <a:endParaRPr lang="en-US"/>
        </a:p>
      </dgm:t>
    </dgm:pt>
    <dgm:pt modelId="{DD592EEB-D004-4F44-BF2F-D3C2E5C03B5F}">
      <dgm:prSet/>
      <dgm:spPr/>
      <dgm:t>
        <a:bodyPr/>
        <a:lstStyle/>
        <a:p>
          <a:pPr>
            <a:defRPr cap="all"/>
          </a:pPr>
          <a:r>
            <a:rPr lang="en-US"/>
            <a:t>Results</a:t>
          </a:r>
        </a:p>
      </dgm:t>
    </dgm:pt>
    <dgm:pt modelId="{DE868B11-2755-41B7-8208-104988483C7C}" type="parTrans" cxnId="{22831A3F-E55A-449D-9AB3-2F64F88C540C}">
      <dgm:prSet/>
      <dgm:spPr/>
      <dgm:t>
        <a:bodyPr/>
        <a:lstStyle/>
        <a:p>
          <a:endParaRPr lang="en-US"/>
        </a:p>
      </dgm:t>
    </dgm:pt>
    <dgm:pt modelId="{54642C50-31DC-47F0-8A1B-272F3EE477CA}" type="sibTrans" cxnId="{22831A3F-E55A-449D-9AB3-2F64F88C540C}">
      <dgm:prSet/>
      <dgm:spPr/>
      <dgm:t>
        <a:bodyPr/>
        <a:lstStyle/>
        <a:p>
          <a:endParaRPr lang="en-US"/>
        </a:p>
      </dgm:t>
    </dgm:pt>
    <dgm:pt modelId="{89BD3624-E521-465C-B42B-2DF62F113F87}">
      <dgm:prSet/>
      <dgm:spPr/>
      <dgm:t>
        <a:bodyPr/>
        <a:lstStyle/>
        <a:p>
          <a:pPr>
            <a:defRPr cap="all"/>
          </a:pPr>
          <a:r>
            <a:rPr lang="en-US"/>
            <a:t>Discussion</a:t>
          </a:r>
        </a:p>
      </dgm:t>
    </dgm:pt>
    <dgm:pt modelId="{9F50F0FB-5F69-46E8-A6BA-FCA311EA9330}" type="parTrans" cxnId="{829CE9FD-2093-42E7-9838-E503E6922FB8}">
      <dgm:prSet/>
      <dgm:spPr/>
      <dgm:t>
        <a:bodyPr/>
        <a:lstStyle/>
        <a:p>
          <a:endParaRPr lang="en-US"/>
        </a:p>
      </dgm:t>
    </dgm:pt>
    <dgm:pt modelId="{5C0149B5-FC19-46D8-9342-438A91FFEE81}" type="sibTrans" cxnId="{829CE9FD-2093-42E7-9838-E503E6922FB8}">
      <dgm:prSet/>
      <dgm:spPr/>
      <dgm:t>
        <a:bodyPr/>
        <a:lstStyle/>
        <a:p>
          <a:endParaRPr lang="en-US"/>
        </a:p>
      </dgm:t>
    </dgm:pt>
    <dgm:pt modelId="{D3E9419D-B5E5-4FA2-AAF8-A12932DDD7B8}">
      <dgm:prSet/>
      <dgm:spPr/>
      <dgm:t>
        <a:bodyPr/>
        <a:lstStyle/>
        <a:p>
          <a:pPr>
            <a:defRPr cap="all"/>
          </a:pPr>
          <a:r>
            <a:rPr lang="en-US"/>
            <a:t>Conclusion</a:t>
          </a:r>
        </a:p>
      </dgm:t>
    </dgm:pt>
    <dgm:pt modelId="{046E12F2-1432-44D8-8D4A-B3E4E9E83B6A}" type="parTrans" cxnId="{4E601115-CB5A-459B-829D-32861461949C}">
      <dgm:prSet/>
      <dgm:spPr/>
      <dgm:t>
        <a:bodyPr/>
        <a:lstStyle/>
        <a:p>
          <a:endParaRPr lang="en-US"/>
        </a:p>
      </dgm:t>
    </dgm:pt>
    <dgm:pt modelId="{D3CA71CF-422C-4588-A80C-F191DDB1F288}" type="sibTrans" cxnId="{4E601115-CB5A-459B-829D-32861461949C}">
      <dgm:prSet/>
      <dgm:spPr/>
      <dgm:t>
        <a:bodyPr/>
        <a:lstStyle/>
        <a:p>
          <a:endParaRPr lang="en-US"/>
        </a:p>
      </dgm:t>
    </dgm:pt>
    <dgm:pt modelId="{D65E0F00-6827-4545-9110-07BAA1208B28}" type="pres">
      <dgm:prSet presAssocID="{00569AAC-F8C7-4533-B64E-C8D7A9D3622A}" presName="linear" presStyleCnt="0">
        <dgm:presLayoutVars>
          <dgm:animLvl val="lvl"/>
          <dgm:resizeHandles val="exact"/>
        </dgm:presLayoutVars>
      </dgm:prSet>
      <dgm:spPr/>
    </dgm:pt>
    <dgm:pt modelId="{91CC922F-DB3D-C34C-82A1-66587EE9995C}" type="pres">
      <dgm:prSet presAssocID="{EAD29A6A-F93D-4C17-BD07-B7DFA8C9A5BB}" presName="parentText" presStyleLbl="node1" presStyleIdx="0" presStyleCnt="7">
        <dgm:presLayoutVars>
          <dgm:chMax val="0"/>
          <dgm:bulletEnabled val="1"/>
        </dgm:presLayoutVars>
      </dgm:prSet>
      <dgm:spPr/>
    </dgm:pt>
    <dgm:pt modelId="{C8FD0B47-DE6F-3D4B-87DD-589DBA043C87}" type="pres">
      <dgm:prSet presAssocID="{7C0BE7AA-1769-4562-B5F1-8A0E7B88DD69}" presName="spacer" presStyleCnt="0"/>
      <dgm:spPr/>
    </dgm:pt>
    <dgm:pt modelId="{AB3FBC63-7164-0348-A265-C18F536D506A}" type="pres">
      <dgm:prSet presAssocID="{DE232090-B313-45A6-8661-910CAC4989AD}" presName="parentText" presStyleLbl="node1" presStyleIdx="1" presStyleCnt="7">
        <dgm:presLayoutVars>
          <dgm:chMax val="0"/>
          <dgm:bulletEnabled val="1"/>
        </dgm:presLayoutVars>
      </dgm:prSet>
      <dgm:spPr/>
    </dgm:pt>
    <dgm:pt modelId="{719B5104-EAA3-CD4E-BACF-4EC2BC464765}" type="pres">
      <dgm:prSet presAssocID="{61FD1D41-CF52-4580-8F1E-313D5D973CAC}" presName="spacer" presStyleCnt="0"/>
      <dgm:spPr/>
    </dgm:pt>
    <dgm:pt modelId="{6C9B8274-32B6-014E-BE09-8E1F8D7F3315}" type="pres">
      <dgm:prSet presAssocID="{7A5B68E5-92BF-4FAB-A8FF-1513B52BFD09}" presName="parentText" presStyleLbl="node1" presStyleIdx="2" presStyleCnt="7">
        <dgm:presLayoutVars>
          <dgm:chMax val="0"/>
          <dgm:bulletEnabled val="1"/>
        </dgm:presLayoutVars>
      </dgm:prSet>
      <dgm:spPr/>
    </dgm:pt>
    <dgm:pt modelId="{4773668E-897C-9B4B-9A42-1B51EDE5355B}" type="pres">
      <dgm:prSet presAssocID="{ACB9495B-3F4B-4958-98E7-71E8CA0962B8}" presName="spacer" presStyleCnt="0"/>
      <dgm:spPr/>
    </dgm:pt>
    <dgm:pt modelId="{AB37A7D1-EDC8-CC47-899A-551220A3C441}" type="pres">
      <dgm:prSet presAssocID="{EC41D78B-D1EE-4811-B84C-06B13138C1DA}" presName="parentText" presStyleLbl="node1" presStyleIdx="3" presStyleCnt="7">
        <dgm:presLayoutVars>
          <dgm:chMax val="0"/>
          <dgm:bulletEnabled val="1"/>
        </dgm:presLayoutVars>
      </dgm:prSet>
      <dgm:spPr/>
    </dgm:pt>
    <dgm:pt modelId="{651474E8-85DD-DE4F-AAFC-9E9BF931D8E3}" type="pres">
      <dgm:prSet presAssocID="{63FF7880-57AE-48F9-9499-EDBB0EB56340}" presName="spacer" presStyleCnt="0"/>
      <dgm:spPr/>
    </dgm:pt>
    <dgm:pt modelId="{E34E21DE-6F26-AA41-9D79-F4B9F5D9E638}" type="pres">
      <dgm:prSet presAssocID="{DD592EEB-D004-4F44-BF2F-D3C2E5C03B5F}" presName="parentText" presStyleLbl="node1" presStyleIdx="4" presStyleCnt="7">
        <dgm:presLayoutVars>
          <dgm:chMax val="0"/>
          <dgm:bulletEnabled val="1"/>
        </dgm:presLayoutVars>
      </dgm:prSet>
      <dgm:spPr/>
    </dgm:pt>
    <dgm:pt modelId="{33C36117-9D95-0846-83BF-F3506A52C02F}" type="pres">
      <dgm:prSet presAssocID="{54642C50-31DC-47F0-8A1B-272F3EE477CA}" presName="spacer" presStyleCnt="0"/>
      <dgm:spPr/>
    </dgm:pt>
    <dgm:pt modelId="{D5381829-D275-E340-B651-D7A42CF32108}" type="pres">
      <dgm:prSet presAssocID="{89BD3624-E521-465C-B42B-2DF62F113F87}" presName="parentText" presStyleLbl="node1" presStyleIdx="5" presStyleCnt="7">
        <dgm:presLayoutVars>
          <dgm:chMax val="0"/>
          <dgm:bulletEnabled val="1"/>
        </dgm:presLayoutVars>
      </dgm:prSet>
      <dgm:spPr/>
    </dgm:pt>
    <dgm:pt modelId="{C99DC672-5125-B54B-84C2-BB2306D45D03}" type="pres">
      <dgm:prSet presAssocID="{5C0149B5-FC19-46D8-9342-438A91FFEE81}" presName="spacer" presStyleCnt="0"/>
      <dgm:spPr/>
    </dgm:pt>
    <dgm:pt modelId="{615F0355-3329-CD4A-83A5-8F405606EEF8}" type="pres">
      <dgm:prSet presAssocID="{D3E9419D-B5E5-4FA2-AAF8-A12932DDD7B8}" presName="parentText" presStyleLbl="node1" presStyleIdx="6" presStyleCnt="7">
        <dgm:presLayoutVars>
          <dgm:chMax val="0"/>
          <dgm:bulletEnabled val="1"/>
        </dgm:presLayoutVars>
      </dgm:prSet>
      <dgm:spPr/>
    </dgm:pt>
  </dgm:ptLst>
  <dgm:cxnLst>
    <dgm:cxn modelId="{42812914-C514-1549-9D8D-D05FD382A6B2}" type="presOf" srcId="{00569AAC-F8C7-4533-B64E-C8D7A9D3622A}" destId="{D65E0F00-6827-4545-9110-07BAA1208B28}" srcOrd="0" destOrd="0" presId="urn:microsoft.com/office/officeart/2005/8/layout/vList2"/>
    <dgm:cxn modelId="{4E601115-CB5A-459B-829D-32861461949C}" srcId="{00569AAC-F8C7-4533-B64E-C8D7A9D3622A}" destId="{D3E9419D-B5E5-4FA2-AAF8-A12932DDD7B8}" srcOrd="6" destOrd="0" parTransId="{046E12F2-1432-44D8-8D4A-B3E4E9E83B6A}" sibTransId="{D3CA71CF-422C-4588-A80C-F191DDB1F288}"/>
    <dgm:cxn modelId="{6A372B36-AD1D-43E8-8E8B-B548F8EAD34E}" srcId="{00569AAC-F8C7-4533-B64E-C8D7A9D3622A}" destId="{7A5B68E5-92BF-4FAB-A8FF-1513B52BFD09}" srcOrd="2" destOrd="0" parTransId="{20D085D3-9ACC-494C-9FD5-C53567907867}" sibTransId="{ACB9495B-3F4B-4958-98E7-71E8CA0962B8}"/>
    <dgm:cxn modelId="{22831A3F-E55A-449D-9AB3-2F64F88C540C}" srcId="{00569AAC-F8C7-4533-B64E-C8D7A9D3622A}" destId="{DD592EEB-D004-4F44-BF2F-D3C2E5C03B5F}" srcOrd="4" destOrd="0" parTransId="{DE868B11-2755-41B7-8208-104988483C7C}" sibTransId="{54642C50-31DC-47F0-8A1B-272F3EE477CA}"/>
    <dgm:cxn modelId="{81239D48-3182-DC41-97E0-69123B23BA54}" type="presOf" srcId="{DE232090-B313-45A6-8661-910CAC4989AD}" destId="{AB3FBC63-7164-0348-A265-C18F536D506A}" srcOrd="0" destOrd="0" presId="urn:microsoft.com/office/officeart/2005/8/layout/vList2"/>
    <dgm:cxn modelId="{19BAA34E-08BD-4051-99C9-86F81D60A691}" srcId="{00569AAC-F8C7-4533-B64E-C8D7A9D3622A}" destId="{EC41D78B-D1EE-4811-B84C-06B13138C1DA}" srcOrd="3" destOrd="0" parTransId="{624C3CE8-8639-4B03-9650-224C427EAD13}" sibTransId="{63FF7880-57AE-48F9-9499-EDBB0EB56340}"/>
    <dgm:cxn modelId="{C8A2D95C-D5B5-AA4E-9E5A-81EC692E98CD}" type="presOf" srcId="{D3E9419D-B5E5-4FA2-AAF8-A12932DDD7B8}" destId="{615F0355-3329-CD4A-83A5-8F405606EEF8}" srcOrd="0" destOrd="0" presId="urn:microsoft.com/office/officeart/2005/8/layout/vList2"/>
    <dgm:cxn modelId="{14CAA670-01B9-CB46-9056-721D3585BA5F}" type="presOf" srcId="{7A5B68E5-92BF-4FAB-A8FF-1513B52BFD09}" destId="{6C9B8274-32B6-014E-BE09-8E1F8D7F3315}" srcOrd="0" destOrd="0" presId="urn:microsoft.com/office/officeart/2005/8/layout/vList2"/>
    <dgm:cxn modelId="{6E7B67A0-C1A7-4DC0-A1EF-92A804B0437D}" srcId="{00569AAC-F8C7-4533-B64E-C8D7A9D3622A}" destId="{DE232090-B313-45A6-8661-910CAC4989AD}" srcOrd="1" destOrd="0" parTransId="{F1951737-91E7-42EB-B855-F4895B19D366}" sibTransId="{61FD1D41-CF52-4580-8F1E-313D5D973CAC}"/>
    <dgm:cxn modelId="{76FEBAB3-1332-3A40-BBE6-8B1F0C66DF9A}" type="presOf" srcId="{89BD3624-E521-465C-B42B-2DF62F113F87}" destId="{D5381829-D275-E340-B651-D7A42CF32108}" srcOrd="0" destOrd="0" presId="urn:microsoft.com/office/officeart/2005/8/layout/vList2"/>
    <dgm:cxn modelId="{79B2F9B7-06EB-1442-A47F-9AFBC166CEC0}" type="presOf" srcId="{EC41D78B-D1EE-4811-B84C-06B13138C1DA}" destId="{AB37A7D1-EDC8-CC47-899A-551220A3C441}" srcOrd="0" destOrd="0" presId="urn:microsoft.com/office/officeart/2005/8/layout/vList2"/>
    <dgm:cxn modelId="{29184EC7-ED06-7247-B673-41973F558554}" type="presOf" srcId="{EAD29A6A-F93D-4C17-BD07-B7DFA8C9A5BB}" destId="{91CC922F-DB3D-C34C-82A1-66587EE9995C}" srcOrd="0" destOrd="0" presId="urn:microsoft.com/office/officeart/2005/8/layout/vList2"/>
    <dgm:cxn modelId="{DC3790E4-27EE-834B-9B19-2042C4591BA8}" type="presOf" srcId="{DD592EEB-D004-4F44-BF2F-D3C2E5C03B5F}" destId="{E34E21DE-6F26-AA41-9D79-F4B9F5D9E638}" srcOrd="0" destOrd="0" presId="urn:microsoft.com/office/officeart/2005/8/layout/vList2"/>
    <dgm:cxn modelId="{829CE9FD-2093-42E7-9838-E503E6922FB8}" srcId="{00569AAC-F8C7-4533-B64E-C8D7A9D3622A}" destId="{89BD3624-E521-465C-B42B-2DF62F113F87}" srcOrd="5" destOrd="0" parTransId="{9F50F0FB-5F69-46E8-A6BA-FCA311EA9330}" sibTransId="{5C0149B5-FC19-46D8-9342-438A91FFEE81}"/>
    <dgm:cxn modelId="{4B4D4DFF-E1DA-4BA4-94D6-AD84E40BCD72}" srcId="{00569AAC-F8C7-4533-B64E-C8D7A9D3622A}" destId="{EAD29A6A-F93D-4C17-BD07-B7DFA8C9A5BB}" srcOrd="0" destOrd="0" parTransId="{3E248167-342D-4FED-AF5F-957A4E99DDAA}" sibTransId="{7C0BE7AA-1769-4562-B5F1-8A0E7B88DD69}"/>
    <dgm:cxn modelId="{E30229D2-835C-C84A-B6C5-66D68E80E316}" type="presParOf" srcId="{D65E0F00-6827-4545-9110-07BAA1208B28}" destId="{91CC922F-DB3D-C34C-82A1-66587EE9995C}" srcOrd="0" destOrd="0" presId="urn:microsoft.com/office/officeart/2005/8/layout/vList2"/>
    <dgm:cxn modelId="{437BFA3E-C4CE-F54B-9BB9-CE5A21707328}" type="presParOf" srcId="{D65E0F00-6827-4545-9110-07BAA1208B28}" destId="{C8FD0B47-DE6F-3D4B-87DD-589DBA043C87}" srcOrd="1" destOrd="0" presId="urn:microsoft.com/office/officeart/2005/8/layout/vList2"/>
    <dgm:cxn modelId="{67B86AE3-C985-2F4C-9146-B38158CDFE74}" type="presParOf" srcId="{D65E0F00-6827-4545-9110-07BAA1208B28}" destId="{AB3FBC63-7164-0348-A265-C18F536D506A}" srcOrd="2" destOrd="0" presId="urn:microsoft.com/office/officeart/2005/8/layout/vList2"/>
    <dgm:cxn modelId="{D404A4C9-B474-414C-8248-1D9F7AC9760D}" type="presParOf" srcId="{D65E0F00-6827-4545-9110-07BAA1208B28}" destId="{719B5104-EAA3-CD4E-BACF-4EC2BC464765}" srcOrd="3" destOrd="0" presId="urn:microsoft.com/office/officeart/2005/8/layout/vList2"/>
    <dgm:cxn modelId="{95E013E4-4B55-F549-9755-598E3CAA787E}" type="presParOf" srcId="{D65E0F00-6827-4545-9110-07BAA1208B28}" destId="{6C9B8274-32B6-014E-BE09-8E1F8D7F3315}" srcOrd="4" destOrd="0" presId="urn:microsoft.com/office/officeart/2005/8/layout/vList2"/>
    <dgm:cxn modelId="{F9243860-949D-CE45-8516-476C0EB8D412}" type="presParOf" srcId="{D65E0F00-6827-4545-9110-07BAA1208B28}" destId="{4773668E-897C-9B4B-9A42-1B51EDE5355B}" srcOrd="5" destOrd="0" presId="urn:microsoft.com/office/officeart/2005/8/layout/vList2"/>
    <dgm:cxn modelId="{EF9D3A36-2ED1-D44C-A1E8-0AE809A0027A}" type="presParOf" srcId="{D65E0F00-6827-4545-9110-07BAA1208B28}" destId="{AB37A7D1-EDC8-CC47-899A-551220A3C441}" srcOrd="6" destOrd="0" presId="urn:microsoft.com/office/officeart/2005/8/layout/vList2"/>
    <dgm:cxn modelId="{0FDCC801-2668-5146-9690-70E1AE268AF8}" type="presParOf" srcId="{D65E0F00-6827-4545-9110-07BAA1208B28}" destId="{651474E8-85DD-DE4F-AAFC-9E9BF931D8E3}" srcOrd="7" destOrd="0" presId="urn:microsoft.com/office/officeart/2005/8/layout/vList2"/>
    <dgm:cxn modelId="{11D3948D-EEBA-9C47-9307-8CFA0F7B9AD3}" type="presParOf" srcId="{D65E0F00-6827-4545-9110-07BAA1208B28}" destId="{E34E21DE-6F26-AA41-9D79-F4B9F5D9E638}" srcOrd="8" destOrd="0" presId="urn:microsoft.com/office/officeart/2005/8/layout/vList2"/>
    <dgm:cxn modelId="{7B6AAA9D-97EC-2440-A6A6-46BD1781B63E}" type="presParOf" srcId="{D65E0F00-6827-4545-9110-07BAA1208B28}" destId="{33C36117-9D95-0846-83BF-F3506A52C02F}" srcOrd="9" destOrd="0" presId="urn:microsoft.com/office/officeart/2005/8/layout/vList2"/>
    <dgm:cxn modelId="{6B9478A4-9847-D14D-9DF1-DF4BF4F525CE}" type="presParOf" srcId="{D65E0F00-6827-4545-9110-07BAA1208B28}" destId="{D5381829-D275-E340-B651-D7A42CF32108}" srcOrd="10" destOrd="0" presId="urn:microsoft.com/office/officeart/2005/8/layout/vList2"/>
    <dgm:cxn modelId="{96C6231A-D652-E041-995F-FD33A19802D4}" type="presParOf" srcId="{D65E0F00-6827-4545-9110-07BAA1208B28}" destId="{C99DC672-5125-B54B-84C2-BB2306D45D03}" srcOrd="11" destOrd="0" presId="urn:microsoft.com/office/officeart/2005/8/layout/vList2"/>
    <dgm:cxn modelId="{FF655B19-F432-8344-A55B-F8BF0515A1BD}" type="presParOf" srcId="{D65E0F00-6827-4545-9110-07BAA1208B28}" destId="{615F0355-3329-CD4A-83A5-8F405606EEF8}"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E3BBC9-20A3-42B4-BD25-3CFE64A02E1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3FDF19D-7984-4D2A-AF6D-DEDA66AFAABC}">
      <dgm:prSet/>
      <dgm:spPr/>
      <dgm:t>
        <a:bodyPr/>
        <a:lstStyle/>
        <a:p>
          <a:r>
            <a:rPr lang="en-US" b="1" dirty="0"/>
            <a:t>Objectives</a:t>
          </a:r>
          <a:endParaRPr lang="en-US" dirty="0"/>
        </a:p>
      </dgm:t>
    </dgm:pt>
    <dgm:pt modelId="{0C45ED63-D9DB-4F03-8602-A392A709E85B}" type="parTrans" cxnId="{640C1CD8-2060-4B94-8ACF-5620EC2075F2}">
      <dgm:prSet/>
      <dgm:spPr/>
      <dgm:t>
        <a:bodyPr/>
        <a:lstStyle/>
        <a:p>
          <a:endParaRPr lang="en-US"/>
        </a:p>
      </dgm:t>
    </dgm:pt>
    <dgm:pt modelId="{B0B464F4-7E8C-4FFF-A7CA-B396EF2C7F93}" type="sibTrans" cxnId="{640C1CD8-2060-4B94-8ACF-5620EC2075F2}">
      <dgm:prSet/>
      <dgm:spPr/>
      <dgm:t>
        <a:bodyPr/>
        <a:lstStyle/>
        <a:p>
          <a:endParaRPr lang="en-US"/>
        </a:p>
      </dgm:t>
    </dgm:pt>
    <dgm:pt modelId="{9E160178-4BFF-4A22-A659-C538275B6934}">
      <dgm:prSet/>
      <dgm:spPr/>
      <dgm:t>
        <a:bodyPr/>
        <a:lstStyle/>
        <a:p>
          <a:r>
            <a:rPr lang="en-US" dirty="0"/>
            <a:t>Select and download ACE2 protein coding sequences and perform multiple sequence alignment (MSA) in R</a:t>
          </a:r>
        </a:p>
      </dgm:t>
    </dgm:pt>
    <dgm:pt modelId="{6FF39CA8-D751-48FB-AEDD-9BFFAFF7DBE3}" type="parTrans" cxnId="{04CAA4C8-131E-40B8-A0C2-B89958BF235E}">
      <dgm:prSet/>
      <dgm:spPr/>
      <dgm:t>
        <a:bodyPr/>
        <a:lstStyle/>
        <a:p>
          <a:endParaRPr lang="en-US"/>
        </a:p>
      </dgm:t>
    </dgm:pt>
    <dgm:pt modelId="{142155EC-B955-4E64-869B-16D4ED299A60}" type="sibTrans" cxnId="{04CAA4C8-131E-40B8-A0C2-B89958BF235E}">
      <dgm:prSet/>
      <dgm:spPr/>
      <dgm:t>
        <a:bodyPr/>
        <a:lstStyle/>
        <a:p>
          <a:endParaRPr lang="en-US"/>
        </a:p>
      </dgm:t>
    </dgm:pt>
    <dgm:pt modelId="{71C76878-25F7-45AB-9182-5EE308DB2DE8}">
      <dgm:prSet/>
      <dgm:spPr/>
      <dgm:t>
        <a:bodyPr/>
        <a:lstStyle/>
        <a:p>
          <a:r>
            <a:rPr lang="en-US"/>
            <a:t>Estimate per-site evolutionary rates or diversity metrics</a:t>
          </a:r>
        </a:p>
      </dgm:t>
    </dgm:pt>
    <dgm:pt modelId="{181C5ED9-0D52-4573-9AB0-A7AC3EA1D889}" type="parTrans" cxnId="{43F8210B-3542-4662-B8BD-55770D111E87}">
      <dgm:prSet/>
      <dgm:spPr/>
      <dgm:t>
        <a:bodyPr/>
        <a:lstStyle/>
        <a:p>
          <a:endParaRPr lang="en-US"/>
        </a:p>
      </dgm:t>
    </dgm:pt>
    <dgm:pt modelId="{619CC65C-5DBC-4D06-98B9-DDEACC61EB49}" type="sibTrans" cxnId="{43F8210B-3542-4662-B8BD-55770D111E87}">
      <dgm:prSet/>
      <dgm:spPr/>
      <dgm:t>
        <a:bodyPr/>
        <a:lstStyle/>
        <a:p>
          <a:endParaRPr lang="en-US"/>
        </a:p>
      </dgm:t>
    </dgm:pt>
    <dgm:pt modelId="{9C76A208-D177-4CEE-895B-C891C543C395}">
      <dgm:prSet/>
      <dgm:spPr/>
      <dgm:t>
        <a:bodyPr/>
        <a:lstStyle/>
        <a:p>
          <a:r>
            <a:rPr lang="en-US"/>
            <a:t>Highlight residues under elevated selection in bats</a:t>
          </a:r>
        </a:p>
      </dgm:t>
    </dgm:pt>
    <dgm:pt modelId="{A3055C2D-3AE5-4886-80CF-CD6B74E33238}" type="parTrans" cxnId="{EBEAFC9F-0CF5-4E5B-BDB9-EE3615759EEC}">
      <dgm:prSet/>
      <dgm:spPr/>
      <dgm:t>
        <a:bodyPr/>
        <a:lstStyle/>
        <a:p>
          <a:endParaRPr lang="en-US"/>
        </a:p>
      </dgm:t>
    </dgm:pt>
    <dgm:pt modelId="{3CD4D893-F633-4920-A1D4-64B72EDCA01B}" type="sibTrans" cxnId="{EBEAFC9F-0CF5-4E5B-BDB9-EE3615759EEC}">
      <dgm:prSet/>
      <dgm:spPr/>
      <dgm:t>
        <a:bodyPr/>
        <a:lstStyle/>
        <a:p>
          <a:endParaRPr lang="en-US"/>
        </a:p>
      </dgm:t>
    </dgm:pt>
    <dgm:pt modelId="{9685603D-F605-441F-9283-17A4479E9751}">
      <dgm:prSet/>
      <dgm:spPr/>
      <dgm:t>
        <a:bodyPr/>
        <a:lstStyle/>
        <a:p>
          <a:r>
            <a:rPr lang="en-US"/>
            <a:t>Visualize the differences between bats and non-bats</a:t>
          </a:r>
        </a:p>
      </dgm:t>
    </dgm:pt>
    <dgm:pt modelId="{FA81CC88-6D4D-4797-88B0-09DFA63E4C09}" type="parTrans" cxnId="{2E80166D-78AC-41F9-BE82-7D3ACAD93941}">
      <dgm:prSet/>
      <dgm:spPr/>
      <dgm:t>
        <a:bodyPr/>
        <a:lstStyle/>
        <a:p>
          <a:endParaRPr lang="en-US"/>
        </a:p>
      </dgm:t>
    </dgm:pt>
    <dgm:pt modelId="{102F6323-C697-4D22-A9E0-BC806F9713A6}" type="sibTrans" cxnId="{2E80166D-78AC-41F9-BE82-7D3ACAD93941}">
      <dgm:prSet/>
      <dgm:spPr/>
      <dgm:t>
        <a:bodyPr/>
        <a:lstStyle/>
        <a:p>
          <a:endParaRPr lang="en-US"/>
        </a:p>
      </dgm:t>
    </dgm:pt>
    <dgm:pt modelId="{9C77CB99-6AE6-304D-B3BA-FB8A08FC9CAC}" type="pres">
      <dgm:prSet presAssocID="{91E3BBC9-20A3-42B4-BD25-3CFE64A02E1F}" presName="hierChild1" presStyleCnt="0">
        <dgm:presLayoutVars>
          <dgm:chPref val="1"/>
          <dgm:dir/>
          <dgm:animOne val="branch"/>
          <dgm:animLvl val="lvl"/>
          <dgm:resizeHandles/>
        </dgm:presLayoutVars>
      </dgm:prSet>
      <dgm:spPr/>
    </dgm:pt>
    <dgm:pt modelId="{69F249F1-18BF-D04D-B899-37F732E71980}" type="pres">
      <dgm:prSet presAssocID="{B3FDF19D-7984-4D2A-AF6D-DEDA66AFAABC}" presName="hierRoot1" presStyleCnt="0"/>
      <dgm:spPr/>
    </dgm:pt>
    <dgm:pt modelId="{C12A7FFA-49A4-614E-ADA6-4736EBF117C9}" type="pres">
      <dgm:prSet presAssocID="{B3FDF19D-7984-4D2A-AF6D-DEDA66AFAABC}" presName="composite" presStyleCnt="0"/>
      <dgm:spPr/>
    </dgm:pt>
    <dgm:pt modelId="{397CFBBE-3184-4E47-B254-827B9C1672C4}" type="pres">
      <dgm:prSet presAssocID="{B3FDF19D-7984-4D2A-AF6D-DEDA66AFAABC}" presName="background" presStyleLbl="node0" presStyleIdx="0" presStyleCnt="1"/>
      <dgm:spPr/>
    </dgm:pt>
    <dgm:pt modelId="{36554768-CC23-8540-9943-6A3323A642BC}" type="pres">
      <dgm:prSet presAssocID="{B3FDF19D-7984-4D2A-AF6D-DEDA66AFAABC}" presName="text" presStyleLbl="fgAcc0" presStyleIdx="0" presStyleCnt="1">
        <dgm:presLayoutVars>
          <dgm:chPref val="3"/>
        </dgm:presLayoutVars>
      </dgm:prSet>
      <dgm:spPr/>
    </dgm:pt>
    <dgm:pt modelId="{43DFA579-E9A0-0F41-9818-A73F08D87FCC}" type="pres">
      <dgm:prSet presAssocID="{B3FDF19D-7984-4D2A-AF6D-DEDA66AFAABC}" presName="hierChild2" presStyleCnt="0"/>
      <dgm:spPr/>
    </dgm:pt>
    <dgm:pt modelId="{F79181AA-9F10-0747-B4A8-6EEE555BB06B}" type="pres">
      <dgm:prSet presAssocID="{6FF39CA8-D751-48FB-AEDD-9BFFAFF7DBE3}" presName="Name10" presStyleLbl="parChTrans1D2" presStyleIdx="0" presStyleCnt="4"/>
      <dgm:spPr/>
    </dgm:pt>
    <dgm:pt modelId="{D0A5F6E2-9D59-7B41-B243-04DBDDAC1F4A}" type="pres">
      <dgm:prSet presAssocID="{9E160178-4BFF-4A22-A659-C538275B6934}" presName="hierRoot2" presStyleCnt="0"/>
      <dgm:spPr/>
    </dgm:pt>
    <dgm:pt modelId="{645AF83D-A291-6A4E-A553-036798C02A5F}" type="pres">
      <dgm:prSet presAssocID="{9E160178-4BFF-4A22-A659-C538275B6934}" presName="composite2" presStyleCnt="0"/>
      <dgm:spPr/>
    </dgm:pt>
    <dgm:pt modelId="{C19AEC19-3324-CE48-8BC9-3BB2517B36A1}" type="pres">
      <dgm:prSet presAssocID="{9E160178-4BFF-4A22-A659-C538275B6934}" presName="background2" presStyleLbl="node2" presStyleIdx="0" presStyleCnt="4"/>
      <dgm:spPr/>
    </dgm:pt>
    <dgm:pt modelId="{AF4C8A66-5E60-7D48-B873-4218F0A0F5F2}" type="pres">
      <dgm:prSet presAssocID="{9E160178-4BFF-4A22-A659-C538275B6934}" presName="text2" presStyleLbl="fgAcc2" presStyleIdx="0" presStyleCnt="4">
        <dgm:presLayoutVars>
          <dgm:chPref val="3"/>
        </dgm:presLayoutVars>
      </dgm:prSet>
      <dgm:spPr/>
    </dgm:pt>
    <dgm:pt modelId="{2ED55418-A2C6-7446-B425-BF35C1280ACA}" type="pres">
      <dgm:prSet presAssocID="{9E160178-4BFF-4A22-A659-C538275B6934}" presName="hierChild3" presStyleCnt="0"/>
      <dgm:spPr/>
    </dgm:pt>
    <dgm:pt modelId="{671BDF0F-A797-0F41-8282-9BE5B8BEADF1}" type="pres">
      <dgm:prSet presAssocID="{181C5ED9-0D52-4573-9AB0-A7AC3EA1D889}" presName="Name10" presStyleLbl="parChTrans1D2" presStyleIdx="1" presStyleCnt="4"/>
      <dgm:spPr/>
    </dgm:pt>
    <dgm:pt modelId="{DB046512-1AA4-5F4A-A619-790C2BE49D6A}" type="pres">
      <dgm:prSet presAssocID="{71C76878-25F7-45AB-9182-5EE308DB2DE8}" presName="hierRoot2" presStyleCnt="0"/>
      <dgm:spPr/>
    </dgm:pt>
    <dgm:pt modelId="{3D76F2FE-9AB5-0E4F-B8B6-9ACB6FD120A5}" type="pres">
      <dgm:prSet presAssocID="{71C76878-25F7-45AB-9182-5EE308DB2DE8}" presName="composite2" presStyleCnt="0"/>
      <dgm:spPr/>
    </dgm:pt>
    <dgm:pt modelId="{10936A2A-1734-4D49-9706-1AB6DE6A30F2}" type="pres">
      <dgm:prSet presAssocID="{71C76878-25F7-45AB-9182-5EE308DB2DE8}" presName="background2" presStyleLbl="node2" presStyleIdx="1" presStyleCnt="4"/>
      <dgm:spPr/>
    </dgm:pt>
    <dgm:pt modelId="{98177FD3-C1D0-C447-BD67-6C914068A259}" type="pres">
      <dgm:prSet presAssocID="{71C76878-25F7-45AB-9182-5EE308DB2DE8}" presName="text2" presStyleLbl="fgAcc2" presStyleIdx="1" presStyleCnt="4">
        <dgm:presLayoutVars>
          <dgm:chPref val="3"/>
        </dgm:presLayoutVars>
      </dgm:prSet>
      <dgm:spPr/>
    </dgm:pt>
    <dgm:pt modelId="{FD5C595C-C11B-914E-B76C-69D7B2C14545}" type="pres">
      <dgm:prSet presAssocID="{71C76878-25F7-45AB-9182-5EE308DB2DE8}" presName="hierChild3" presStyleCnt="0"/>
      <dgm:spPr/>
    </dgm:pt>
    <dgm:pt modelId="{5CE16F59-A379-BC42-BF16-6CB3BE3B3C77}" type="pres">
      <dgm:prSet presAssocID="{A3055C2D-3AE5-4886-80CF-CD6B74E33238}" presName="Name10" presStyleLbl="parChTrans1D2" presStyleIdx="2" presStyleCnt="4"/>
      <dgm:spPr/>
    </dgm:pt>
    <dgm:pt modelId="{0DC18603-BFC9-594B-9106-AAA2A18EB205}" type="pres">
      <dgm:prSet presAssocID="{9C76A208-D177-4CEE-895B-C891C543C395}" presName="hierRoot2" presStyleCnt="0"/>
      <dgm:spPr/>
    </dgm:pt>
    <dgm:pt modelId="{ACA374FF-5DC8-9F44-B47F-4A9A89653C9C}" type="pres">
      <dgm:prSet presAssocID="{9C76A208-D177-4CEE-895B-C891C543C395}" presName="composite2" presStyleCnt="0"/>
      <dgm:spPr/>
    </dgm:pt>
    <dgm:pt modelId="{A2FD39EB-780D-F147-8587-1FC4BD8049FA}" type="pres">
      <dgm:prSet presAssocID="{9C76A208-D177-4CEE-895B-C891C543C395}" presName="background2" presStyleLbl="node2" presStyleIdx="2" presStyleCnt="4"/>
      <dgm:spPr/>
    </dgm:pt>
    <dgm:pt modelId="{09E872E8-9597-5642-81DA-8F19ADA19BF6}" type="pres">
      <dgm:prSet presAssocID="{9C76A208-D177-4CEE-895B-C891C543C395}" presName="text2" presStyleLbl="fgAcc2" presStyleIdx="2" presStyleCnt="4">
        <dgm:presLayoutVars>
          <dgm:chPref val="3"/>
        </dgm:presLayoutVars>
      </dgm:prSet>
      <dgm:spPr/>
    </dgm:pt>
    <dgm:pt modelId="{102CC6F4-9108-B94A-9EDA-C7ECD3BDEBA2}" type="pres">
      <dgm:prSet presAssocID="{9C76A208-D177-4CEE-895B-C891C543C395}" presName="hierChild3" presStyleCnt="0"/>
      <dgm:spPr/>
    </dgm:pt>
    <dgm:pt modelId="{7AC76E37-2C4B-0343-86C3-93B946745529}" type="pres">
      <dgm:prSet presAssocID="{FA81CC88-6D4D-4797-88B0-09DFA63E4C09}" presName="Name10" presStyleLbl="parChTrans1D2" presStyleIdx="3" presStyleCnt="4"/>
      <dgm:spPr/>
    </dgm:pt>
    <dgm:pt modelId="{C338E19D-AE08-1641-9FA1-CB3821BAD6D7}" type="pres">
      <dgm:prSet presAssocID="{9685603D-F605-441F-9283-17A4479E9751}" presName="hierRoot2" presStyleCnt="0"/>
      <dgm:spPr/>
    </dgm:pt>
    <dgm:pt modelId="{4BDB540E-F7A9-C641-BEF2-072091B82FAF}" type="pres">
      <dgm:prSet presAssocID="{9685603D-F605-441F-9283-17A4479E9751}" presName="composite2" presStyleCnt="0"/>
      <dgm:spPr/>
    </dgm:pt>
    <dgm:pt modelId="{C795C2E7-7147-1149-AA73-B8EAFBFB5D46}" type="pres">
      <dgm:prSet presAssocID="{9685603D-F605-441F-9283-17A4479E9751}" presName="background2" presStyleLbl="node2" presStyleIdx="3" presStyleCnt="4"/>
      <dgm:spPr/>
    </dgm:pt>
    <dgm:pt modelId="{D9E1AEA9-67C3-6647-8DAB-6EE50108C853}" type="pres">
      <dgm:prSet presAssocID="{9685603D-F605-441F-9283-17A4479E9751}" presName="text2" presStyleLbl="fgAcc2" presStyleIdx="3" presStyleCnt="4">
        <dgm:presLayoutVars>
          <dgm:chPref val="3"/>
        </dgm:presLayoutVars>
      </dgm:prSet>
      <dgm:spPr/>
    </dgm:pt>
    <dgm:pt modelId="{5B990252-2BB1-7C46-961A-56B9A321EBBF}" type="pres">
      <dgm:prSet presAssocID="{9685603D-F605-441F-9283-17A4479E9751}" presName="hierChild3" presStyleCnt="0"/>
      <dgm:spPr/>
    </dgm:pt>
  </dgm:ptLst>
  <dgm:cxnLst>
    <dgm:cxn modelId="{43F8210B-3542-4662-B8BD-55770D111E87}" srcId="{B3FDF19D-7984-4D2A-AF6D-DEDA66AFAABC}" destId="{71C76878-25F7-45AB-9182-5EE308DB2DE8}" srcOrd="1" destOrd="0" parTransId="{181C5ED9-0D52-4573-9AB0-A7AC3EA1D889}" sibTransId="{619CC65C-5DBC-4D06-98B9-DDEACC61EB49}"/>
    <dgm:cxn modelId="{2E80166D-78AC-41F9-BE82-7D3ACAD93941}" srcId="{B3FDF19D-7984-4D2A-AF6D-DEDA66AFAABC}" destId="{9685603D-F605-441F-9283-17A4479E9751}" srcOrd="3" destOrd="0" parTransId="{FA81CC88-6D4D-4797-88B0-09DFA63E4C09}" sibTransId="{102F6323-C697-4D22-A9E0-BC806F9713A6}"/>
    <dgm:cxn modelId="{EBEAFC9F-0CF5-4E5B-BDB9-EE3615759EEC}" srcId="{B3FDF19D-7984-4D2A-AF6D-DEDA66AFAABC}" destId="{9C76A208-D177-4CEE-895B-C891C543C395}" srcOrd="2" destOrd="0" parTransId="{A3055C2D-3AE5-4886-80CF-CD6B74E33238}" sibTransId="{3CD4D893-F633-4920-A1D4-64B72EDCA01B}"/>
    <dgm:cxn modelId="{22B13AAA-651F-A844-8C66-66549682984A}" type="presOf" srcId="{9E160178-4BFF-4A22-A659-C538275B6934}" destId="{AF4C8A66-5E60-7D48-B873-4218F0A0F5F2}" srcOrd="0" destOrd="0" presId="urn:microsoft.com/office/officeart/2005/8/layout/hierarchy1"/>
    <dgm:cxn modelId="{2E707AB4-C596-F641-AAB6-1ECBC11FEA35}" type="presOf" srcId="{A3055C2D-3AE5-4886-80CF-CD6B74E33238}" destId="{5CE16F59-A379-BC42-BF16-6CB3BE3B3C77}" srcOrd="0" destOrd="0" presId="urn:microsoft.com/office/officeart/2005/8/layout/hierarchy1"/>
    <dgm:cxn modelId="{17AFA4B8-CB15-3743-BE94-328D66831955}" type="presOf" srcId="{71C76878-25F7-45AB-9182-5EE308DB2DE8}" destId="{98177FD3-C1D0-C447-BD67-6C914068A259}" srcOrd="0" destOrd="0" presId="urn:microsoft.com/office/officeart/2005/8/layout/hierarchy1"/>
    <dgm:cxn modelId="{B42320BA-8A93-6E42-83C9-A87CF7166C5C}" type="presOf" srcId="{6FF39CA8-D751-48FB-AEDD-9BFFAFF7DBE3}" destId="{F79181AA-9F10-0747-B4A8-6EEE555BB06B}" srcOrd="0" destOrd="0" presId="urn:microsoft.com/office/officeart/2005/8/layout/hierarchy1"/>
    <dgm:cxn modelId="{AAF690C1-439F-E84A-8034-3F5DCD1710E9}" type="presOf" srcId="{FA81CC88-6D4D-4797-88B0-09DFA63E4C09}" destId="{7AC76E37-2C4B-0343-86C3-93B946745529}" srcOrd="0" destOrd="0" presId="urn:microsoft.com/office/officeart/2005/8/layout/hierarchy1"/>
    <dgm:cxn modelId="{8EB1FBC3-744F-BC45-AA89-9EBB8DB920AE}" type="presOf" srcId="{91E3BBC9-20A3-42B4-BD25-3CFE64A02E1F}" destId="{9C77CB99-6AE6-304D-B3BA-FB8A08FC9CAC}" srcOrd="0" destOrd="0" presId="urn:microsoft.com/office/officeart/2005/8/layout/hierarchy1"/>
    <dgm:cxn modelId="{04CAA4C8-131E-40B8-A0C2-B89958BF235E}" srcId="{B3FDF19D-7984-4D2A-AF6D-DEDA66AFAABC}" destId="{9E160178-4BFF-4A22-A659-C538275B6934}" srcOrd="0" destOrd="0" parTransId="{6FF39CA8-D751-48FB-AEDD-9BFFAFF7DBE3}" sibTransId="{142155EC-B955-4E64-869B-16D4ED299A60}"/>
    <dgm:cxn modelId="{B4A83AD5-703D-1F42-9DBC-579B980EF5BF}" type="presOf" srcId="{181C5ED9-0D52-4573-9AB0-A7AC3EA1D889}" destId="{671BDF0F-A797-0F41-8282-9BE5B8BEADF1}" srcOrd="0" destOrd="0" presId="urn:microsoft.com/office/officeart/2005/8/layout/hierarchy1"/>
    <dgm:cxn modelId="{640C1CD8-2060-4B94-8ACF-5620EC2075F2}" srcId="{91E3BBC9-20A3-42B4-BD25-3CFE64A02E1F}" destId="{B3FDF19D-7984-4D2A-AF6D-DEDA66AFAABC}" srcOrd="0" destOrd="0" parTransId="{0C45ED63-D9DB-4F03-8602-A392A709E85B}" sibTransId="{B0B464F4-7E8C-4FFF-A7CA-B396EF2C7F93}"/>
    <dgm:cxn modelId="{3007C6DF-B6B6-6945-8C01-7A8A307765ED}" type="presOf" srcId="{9685603D-F605-441F-9283-17A4479E9751}" destId="{D9E1AEA9-67C3-6647-8DAB-6EE50108C853}" srcOrd="0" destOrd="0" presId="urn:microsoft.com/office/officeart/2005/8/layout/hierarchy1"/>
    <dgm:cxn modelId="{57F931E5-6BE4-A14F-9B31-C37143AE22E6}" type="presOf" srcId="{9C76A208-D177-4CEE-895B-C891C543C395}" destId="{09E872E8-9597-5642-81DA-8F19ADA19BF6}" srcOrd="0" destOrd="0" presId="urn:microsoft.com/office/officeart/2005/8/layout/hierarchy1"/>
    <dgm:cxn modelId="{847483F7-5886-884F-AF8B-C86865C9A8D8}" type="presOf" srcId="{B3FDF19D-7984-4D2A-AF6D-DEDA66AFAABC}" destId="{36554768-CC23-8540-9943-6A3323A642BC}" srcOrd="0" destOrd="0" presId="urn:microsoft.com/office/officeart/2005/8/layout/hierarchy1"/>
    <dgm:cxn modelId="{D4EABF04-AAAD-AE4F-8D08-9E7F26CC5C55}" type="presParOf" srcId="{9C77CB99-6AE6-304D-B3BA-FB8A08FC9CAC}" destId="{69F249F1-18BF-D04D-B899-37F732E71980}" srcOrd="0" destOrd="0" presId="urn:microsoft.com/office/officeart/2005/8/layout/hierarchy1"/>
    <dgm:cxn modelId="{A46379C5-5792-0D42-8907-930E7B4AC0FB}" type="presParOf" srcId="{69F249F1-18BF-D04D-B899-37F732E71980}" destId="{C12A7FFA-49A4-614E-ADA6-4736EBF117C9}" srcOrd="0" destOrd="0" presId="urn:microsoft.com/office/officeart/2005/8/layout/hierarchy1"/>
    <dgm:cxn modelId="{86352F9C-07EB-F540-8289-BE42FC4D2125}" type="presParOf" srcId="{C12A7FFA-49A4-614E-ADA6-4736EBF117C9}" destId="{397CFBBE-3184-4E47-B254-827B9C1672C4}" srcOrd="0" destOrd="0" presId="urn:microsoft.com/office/officeart/2005/8/layout/hierarchy1"/>
    <dgm:cxn modelId="{B2AD6479-C6D0-4B40-BA0D-BA17A49157BE}" type="presParOf" srcId="{C12A7FFA-49A4-614E-ADA6-4736EBF117C9}" destId="{36554768-CC23-8540-9943-6A3323A642BC}" srcOrd="1" destOrd="0" presId="urn:microsoft.com/office/officeart/2005/8/layout/hierarchy1"/>
    <dgm:cxn modelId="{DD120C5A-D9C4-904C-88FC-C06A5ACBAC8C}" type="presParOf" srcId="{69F249F1-18BF-D04D-B899-37F732E71980}" destId="{43DFA579-E9A0-0F41-9818-A73F08D87FCC}" srcOrd="1" destOrd="0" presId="urn:microsoft.com/office/officeart/2005/8/layout/hierarchy1"/>
    <dgm:cxn modelId="{43189A44-CCB6-4047-9EBE-FB65D33B6A9C}" type="presParOf" srcId="{43DFA579-E9A0-0F41-9818-A73F08D87FCC}" destId="{F79181AA-9F10-0747-B4A8-6EEE555BB06B}" srcOrd="0" destOrd="0" presId="urn:microsoft.com/office/officeart/2005/8/layout/hierarchy1"/>
    <dgm:cxn modelId="{9406248F-8C25-6947-9D36-7ABBDBFC4FED}" type="presParOf" srcId="{43DFA579-E9A0-0F41-9818-A73F08D87FCC}" destId="{D0A5F6E2-9D59-7B41-B243-04DBDDAC1F4A}" srcOrd="1" destOrd="0" presId="urn:microsoft.com/office/officeart/2005/8/layout/hierarchy1"/>
    <dgm:cxn modelId="{E943276D-5B7C-9B43-9628-251D0419E6DC}" type="presParOf" srcId="{D0A5F6E2-9D59-7B41-B243-04DBDDAC1F4A}" destId="{645AF83D-A291-6A4E-A553-036798C02A5F}" srcOrd="0" destOrd="0" presId="urn:microsoft.com/office/officeart/2005/8/layout/hierarchy1"/>
    <dgm:cxn modelId="{7CFAEA9F-33DE-2A49-B6FD-225B59247D3C}" type="presParOf" srcId="{645AF83D-A291-6A4E-A553-036798C02A5F}" destId="{C19AEC19-3324-CE48-8BC9-3BB2517B36A1}" srcOrd="0" destOrd="0" presId="urn:microsoft.com/office/officeart/2005/8/layout/hierarchy1"/>
    <dgm:cxn modelId="{7B32D014-EFED-F64D-81B5-20BFF47C81CA}" type="presParOf" srcId="{645AF83D-A291-6A4E-A553-036798C02A5F}" destId="{AF4C8A66-5E60-7D48-B873-4218F0A0F5F2}" srcOrd="1" destOrd="0" presId="urn:microsoft.com/office/officeart/2005/8/layout/hierarchy1"/>
    <dgm:cxn modelId="{1FE5285B-1DE2-AB48-A23A-8AE128C15F93}" type="presParOf" srcId="{D0A5F6E2-9D59-7B41-B243-04DBDDAC1F4A}" destId="{2ED55418-A2C6-7446-B425-BF35C1280ACA}" srcOrd="1" destOrd="0" presId="urn:microsoft.com/office/officeart/2005/8/layout/hierarchy1"/>
    <dgm:cxn modelId="{CF975B38-1271-B841-9A30-BD29363ACADF}" type="presParOf" srcId="{43DFA579-E9A0-0F41-9818-A73F08D87FCC}" destId="{671BDF0F-A797-0F41-8282-9BE5B8BEADF1}" srcOrd="2" destOrd="0" presId="urn:microsoft.com/office/officeart/2005/8/layout/hierarchy1"/>
    <dgm:cxn modelId="{6A263BA1-9C28-CE45-843B-15B3D9E5C592}" type="presParOf" srcId="{43DFA579-E9A0-0F41-9818-A73F08D87FCC}" destId="{DB046512-1AA4-5F4A-A619-790C2BE49D6A}" srcOrd="3" destOrd="0" presId="urn:microsoft.com/office/officeart/2005/8/layout/hierarchy1"/>
    <dgm:cxn modelId="{FEF990CD-7594-F649-AB83-1AF3BF51BA96}" type="presParOf" srcId="{DB046512-1AA4-5F4A-A619-790C2BE49D6A}" destId="{3D76F2FE-9AB5-0E4F-B8B6-9ACB6FD120A5}" srcOrd="0" destOrd="0" presId="urn:microsoft.com/office/officeart/2005/8/layout/hierarchy1"/>
    <dgm:cxn modelId="{4D11434F-7ABE-8549-9E42-E9E4A7468128}" type="presParOf" srcId="{3D76F2FE-9AB5-0E4F-B8B6-9ACB6FD120A5}" destId="{10936A2A-1734-4D49-9706-1AB6DE6A30F2}" srcOrd="0" destOrd="0" presId="urn:microsoft.com/office/officeart/2005/8/layout/hierarchy1"/>
    <dgm:cxn modelId="{26B9082D-6367-1947-A788-398A35048C26}" type="presParOf" srcId="{3D76F2FE-9AB5-0E4F-B8B6-9ACB6FD120A5}" destId="{98177FD3-C1D0-C447-BD67-6C914068A259}" srcOrd="1" destOrd="0" presId="urn:microsoft.com/office/officeart/2005/8/layout/hierarchy1"/>
    <dgm:cxn modelId="{32668F29-DE24-1849-B972-7D269FB1B6F9}" type="presParOf" srcId="{DB046512-1AA4-5F4A-A619-790C2BE49D6A}" destId="{FD5C595C-C11B-914E-B76C-69D7B2C14545}" srcOrd="1" destOrd="0" presId="urn:microsoft.com/office/officeart/2005/8/layout/hierarchy1"/>
    <dgm:cxn modelId="{48FE5BAB-ED31-FB40-BDF4-A34F62306DC1}" type="presParOf" srcId="{43DFA579-E9A0-0F41-9818-A73F08D87FCC}" destId="{5CE16F59-A379-BC42-BF16-6CB3BE3B3C77}" srcOrd="4" destOrd="0" presId="urn:microsoft.com/office/officeart/2005/8/layout/hierarchy1"/>
    <dgm:cxn modelId="{3FC90B54-89D2-3949-861D-194EC7109828}" type="presParOf" srcId="{43DFA579-E9A0-0F41-9818-A73F08D87FCC}" destId="{0DC18603-BFC9-594B-9106-AAA2A18EB205}" srcOrd="5" destOrd="0" presId="urn:microsoft.com/office/officeart/2005/8/layout/hierarchy1"/>
    <dgm:cxn modelId="{5D02C0E3-B6D1-B741-BB78-9319BDB44720}" type="presParOf" srcId="{0DC18603-BFC9-594B-9106-AAA2A18EB205}" destId="{ACA374FF-5DC8-9F44-B47F-4A9A89653C9C}" srcOrd="0" destOrd="0" presId="urn:microsoft.com/office/officeart/2005/8/layout/hierarchy1"/>
    <dgm:cxn modelId="{B12FA95A-2E8A-3F40-B6BC-C70FC38954AC}" type="presParOf" srcId="{ACA374FF-5DC8-9F44-B47F-4A9A89653C9C}" destId="{A2FD39EB-780D-F147-8587-1FC4BD8049FA}" srcOrd="0" destOrd="0" presId="urn:microsoft.com/office/officeart/2005/8/layout/hierarchy1"/>
    <dgm:cxn modelId="{220E782F-46A1-2C43-B10A-996E2A0752F7}" type="presParOf" srcId="{ACA374FF-5DC8-9F44-B47F-4A9A89653C9C}" destId="{09E872E8-9597-5642-81DA-8F19ADA19BF6}" srcOrd="1" destOrd="0" presId="urn:microsoft.com/office/officeart/2005/8/layout/hierarchy1"/>
    <dgm:cxn modelId="{FC1C6671-2DAA-8849-AC91-C8506253078D}" type="presParOf" srcId="{0DC18603-BFC9-594B-9106-AAA2A18EB205}" destId="{102CC6F4-9108-B94A-9EDA-C7ECD3BDEBA2}" srcOrd="1" destOrd="0" presId="urn:microsoft.com/office/officeart/2005/8/layout/hierarchy1"/>
    <dgm:cxn modelId="{D7AE23DB-2E32-4E4B-9F92-38C5F93F3661}" type="presParOf" srcId="{43DFA579-E9A0-0F41-9818-A73F08D87FCC}" destId="{7AC76E37-2C4B-0343-86C3-93B946745529}" srcOrd="6" destOrd="0" presId="urn:microsoft.com/office/officeart/2005/8/layout/hierarchy1"/>
    <dgm:cxn modelId="{2546E4B2-D21B-2D4A-A0C0-D320AA790EBA}" type="presParOf" srcId="{43DFA579-E9A0-0F41-9818-A73F08D87FCC}" destId="{C338E19D-AE08-1641-9FA1-CB3821BAD6D7}" srcOrd="7" destOrd="0" presId="urn:microsoft.com/office/officeart/2005/8/layout/hierarchy1"/>
    <dgm:cxn modelId="{ACAD3E9C-760D-5F47-85CC-7A8EACE960EE}" type="presParOf" srcId="{C338E19D-AE08-1641-9FA1-CB3821BAD6D7}" destId="{4BDB540E-F7A9-C641-BEF2-072091B82FAF}" srcOrd="0" destOrd="0" presId="urn:microsoft.com/office/officeart/2005/8/layout/hierarchy1"/>
    <dgm:cxn modelId="{C977F6D3-7CC1-3446-8F08-7F371587A9B6}" type="presParOf" srcId="{4BDB540E-F7A9-C641-BEF2-072091B82FAF}" destId="{C795C2E7-7147-1149-AA73-B8EAFBFB5D46}" srcOrd="0" destOrd="0" presId="urn:microsoft.com/office/officeart/2005/8/layout/hierarchy1"/>
    <dgm:cxn modelId="{72CE9C5D-C8E5-D346-AA3F-83727B0599FD}" type="presParOf" srcId="{4BDB540E-F7A9-C641-BEF2-072091B82FAF}" destId="{D9E1AEA9-67C3-6647-8DAB-6EE50108C853}" srcOrd="1" destOrd="0" presId="urn:microsoft.com/office/officeart/2005/8/layout/hierarchy1"/>
    <dgm:cxn modelId="{BF41F78B-996E-5544-B5FE-5A5940109C6C}" type="presParOf" srcId="{C338E19D-AE08-1641-9FA1-CB3821BAD6D7}" destId="{5B990252-2BB1-7C46-961A-56B9A321EBBF}"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C922F-DB3D-C34C-82A1-66587EE9995C}">
      <dsp:nvSpPr>
        <dsp:cNvPr id="0" name=""/>
        <dsp:cNvSpPr/>
      </dsp:nvSpPr>
      <dsp:spPr>
        <a:xfrm>
          <a:off x="0" y="55767"/>
          <a:ext cx="7216416"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dirty="0"/>
            <a:t>Introduction</a:t>
          </a:r>
        </a:p>
      </dsp:txBody>
      <dsp:txXfrm>
        <a:off x="31613" y="87380"/>
        <a:ext cx="7153190" cy="584369"/>
      </dsp:txXfrm>
    </dsp:sp>
    <dsp:sp modelId="{AB3FBC63-7164-0348-A265-C18F536D506A}">
      <dsp:nvSpPr>
        <dsp:cNvPr id="0" name=""/>
        <dsp:cNvSpPr/>
      </dsp:nvSpPr>
      <dsp:spPr>
        <a:xfrm>
          <a:off x="0" y="781122"/>
          <a:ext cx="7216416" cy="647595"/>
        </a:xfrm>
        <a:prstGeom prst="roundRect">
          <a:avLst/>
        </a:prstGeom>
        <a:solidFill>
          <a:schemeClr val="accent2">
            <a:hueOff val="1178683"/>
            <a:satOff val="-4440"/>
            <a:lumOff val="3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a:t>Background</a:t>
          </a:r>
        </a:p>
      </dsp:txBody>
      <dsp:txXfrm>
        <a:off x="31613" y="812735"/>
        <a:ext cx="7153190" cy="584369"/>
      </dsp:txXfrm>
    </dsp:sp>
    <dsp:sp modelId="{6C9B8274-32B6-014E-BE09-8E1F8D7F3315}">
      <dsp:nvSpPr>
        <dsp:cNvPr id="0" name=""/>
        <dsp:cNvSpPr/>
      </dsp:nvSpPr>
      <dsp:spPr>
        <a:xfrm>
          <a:off x="0" y="1506477"/>
          <a:ext cx="7216416" cy="647595"/>
        </a:xfrm>
        <a:prstGeom prst="roundRect">
          <a:avLst/>
        </a:prstGeom>
        <a:solidFill>
          <a:schemeClr val="accent2">
            <a:hueOff val="2357366"/>
            <a:satOff val="-8879"/>
            <a:lumOff val="7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a:t>Data Collection &amp; Data Preparation</a:t>
          </a:r>
        </a:p>
      </dsp:txBody>
      <dsp:txXfrm>
        <a:off x="31613" y="1538090"/>
        <a:ext cx="7153190" cy="584369"/>
      </dsp:txXfrm>
    </dsp:sp>
    <dsp:sp modelId="{AB37A7D1-EDC8-CC47-899A-551220A3C441}">
      <dsp:nvSpPr>
        <dsp:cNvPr id="0" name=""/>
        <dsp:cNvSpPr/>
      </dsp:nvSpPr>
      <dsp:spPr>
        <a:xfrm>
          <a:off x="0" y="2231832"/>
          <a:ext cx="7216416" cy="647595"/>
        </a:xfrm>
        <a:prstGeom prst="roundRect">
          <a:avLst/>
        </a:prstGeom>
        <a:solidFill>
          <a:schemeClr val="accent2">
            <a:hueOff val="3536049"/>
            <a:satOff val="-13319"/>
            <a:lumOff val="111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a:t>Methodology</a:t>
          </a:r>
        </a:p>
      </dsp:txBody>
      <dsp:txXfrm>
        <a:off x="31613" y="2263445"/>
        <a:ext cx="7153190" cy="584369"/>
      </dsp:txXfrm>
    </dsp:sp>
    <dsp:sp modelId="{E34E21DE-6F26-AA41-9D79-F4B9F5D9E638}">
      <dsp:nvSpPr>
        <dsp:cNvPr id="0" name=""/>
        <dsp:cNvSpPr/>
      </dsp:nvSpPr>
      <dsp:spPr>
        <a:xfrm>
          <a:off x="0" y="2957187"/>
          <a:ext cx="7216416" cy="647595"/>
        </a:xfrm>
        <a:prstGeom prst="roundRect">
          <a:avLst/>
        </a:prstGeom>
        <a:solidFill>
          <a:schemeClr val="accent2">
            <a:hueOff val="4714731"/>
            <a:satOff val="-17759"/>
            <a:lumOff val="1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a:t>Results</a:t>
          </a:r>
        </a:p>
      </dsp:txBody>
      <dsp:txXfrm>
        <a:off x="31613" y="2988800"/>
        <a:ext cx="7153190" cy="584369"/>
      </dsp:txXfrm>
    </dsp:sp>
    <dsp:sp modelId="{D5381829-D275-E340-B651-D7A42CF32108}">
      <dsp:nvSpPr>
        <dsp:cNvPr id="0" name=""/>
        <dsp:cNvSpPr/>
      </dsp:nvSpPr>
      <dsp:spPr>
        <a:xfrm>
          <a:off x="0" y="3682542"/>
          <a:ext cx="7216416" cy="647595"/>
        </a:xfrm>
        <a:prstGeom prst="roundRect">
          <a:avLst/>
        </a:prstGeom>
        <a:solidFill>
          <a:schemeClr val="accent2">
            <a:hueOff val="5893414"/>
            <a:satOff val="-22198"/>
            <a:lumOff val="18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a:t>Discussion</a:t>
          </a:r>
        </a:p>
      </dsp:txBody>
      <dsp:txXfrm>
        <a:off x="31613" y="3714155"/>
        <a:ext cx="7153190" cy="584369"/>
      </dsp:txXfrm>
    </dsp:sp>
    <dsp:sp modelId="{615F0355-3329-CD4A-83A5-8F405606EEF8}">
      <dsp:nvSpPr>
        <dsp:cNvPr id="0" name=""/>
        <dsp:cNvSpPr/>
      </dsp:nvSpPr>
      <dsp:spPr>
        <a:xfrm>
          <a:off x="0" y="4407897"/>
          <a:ext cx="7216416" cy="647595"/>
        </a:xfrm>
        <a:prstGeom prst="roundRect">
          <a:avLst/>
        </a:prstGeom>
        <a:solidFill>
          <a:schemeClr val="accent2">
            <a:hueOff val="7072097"/>
            <a:satOff val="-26638"/>
            <a:lumOff val="2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a:t>Conclusion</a:t>
          </a:r>
        </a:p>
      </dsp:txBody>
      <dsp:txXfrm>
        <a:off x="31613" y="4439510"/>
        <a:ext cx="7153190" cy="584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76E37-2C4B-0343-86C3-93B946745529}">
      <dsp:nvSpPr>
        <dsp:cNvPr id="0" name=""/>
        <dsp:cNvSpPr/>
      </dsp:nvSpPr>
      <dsp:spPr>
        <a:xfrm>
          <a:off x="4012888" y="1413282"/>
          <a:ext cx="3151092" cy="499877"/>
        </a:xfrm>
        <a:custGeom>
          <a:avLst/>
          <a:gdLst/>
          <a:ahLst/>
          <a:cxnLst/>
          <a:rect l="0" t="0" r="0" b="0"/>
          <a:pathLst>
            <a:path>
              <a:moveTo>
                <a:pt x="0" y="0"/>
              </a:moveTo>
              <a:lnTo>
                <a:pt x="0" y="340652"/>
              </a:lnTo>
              <a:lnTo>
                <a:pt x="3151092" y="340652"/>
              </a:lnTo>
              <a:lnTo>
                <a:pt x="3151092" y="4998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E16F59-A379-BC42-BF16-6CB3BE3B3C77}">
      <dsp:nvSpPr>
        <dsp:cNvPr id="0" name=""/>
        <dsp:cNvSpPr/>
      </dsp:nvSpPr>
      <dsp:spPr>
        <a:xfrm>
          <a:off x="4012888" y="1413282"/>
          <a:ext cx="1050364" cy="499877"/>
        </a:xfrm>
        <a:custGeom>
          <a:avLst/>
          <a:gdLst/>
          <a:ahLst/>
          <a:cxnLst/>
          <a:rect l="0" t="0" r="0" b="0"/>
          <a:pathLst>
            <a:path>
              <a:moveTo>
                <a:pt x="0" y="0"/>
              </a:moveTo>
              <a:lnTo>
                <a:pt x="0" y="340652"/>
              </a:lnTo>
              <a:lnTo>
                <a:pt x="1050364" y="340652"/>
              </a:lnTo>
              <a:lnTo>
                <a:pt x="1050364" y="4998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1BDF0F-A797-0F41-8282-9BE5B8BEADF1}">
      <dsp:nvSpPr>
        <dsp:cNvPr id="0" name=""/>
        <dsp:cNvSpPr/>
      </dsp:nvSpPr>
      <dsp:spPr>
        <a:xfrm>
          <a:off x="2962524" y="1413282"/>
          <a:ext cx="1050364" cy="499877"/>
        </a:xfrm>
        <a:custGeom>
          <a:avLst/>
          <a:gdLst/>
          <a:ahLst/>
          <a:cxnLst/>
          <a:rect l="0" t="0" r="0" b="0"/>
          <a:pathLst>
            <a:path>
              <a:moveTo>
                <a:pt x="1050364" y="0"/>
              </a:moveTo>
              <a:lnTo>
                <a:pt x="1050364" y="340652"/>
              </a:lnTo>
              <a:lnTo>
                <a:pt x="0" y="340652"/>
              </a:lnTo>
              <a:lnTo>
                <a:pt x="0" y="4998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9181AA-9F10-0747-B4A8-6EEE555BB06B}">
      <dsp:nvSpPr>
        <dsp:cNvPr id="0" name=""/>
        <dsp:cNvSpPr/>
      </dsp:nvSpPr>
      <dsp:spPr>
        <a:xfrm>
          <a:off x="861796" y="1413282"/>
          <a:ext cx="3151092" cy="499877"/>
        </a:xfrm>
        <a:custGeom>
          <a:avLst/>
          <a:gdLst/>
          <a:ahLst/>
          <a:cxnLst/>
          <a:rect l="0" t="0" r="0" b="0"/>
          <a:pathLst>
            <a:path>
              <a:moveTo>
                <a:pt x="3151092" y="0"/>
              </a:moveTo>
              <a:lnTo>
                <a:pt x="3151092" y="340652"/>
              </a:lnTo>
              <a:lnTo>
                <a:pt x="0" y="340652"/>
              </a:lnTo>
              <a:lnTo>
                <a:pt x="0" y="4998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7CFBBE-3184-4E47-B254-827B9C1672C4}">
      <dsp:nvSpPr>
        <dsp:cNvPr id="0" name=""/>
        <dsp:cNvSpPr/>
      </dsp:nvSpPr>
      <dsp:spPr>
        <a:xfrm>
          <a:off x="3153499" y="321858"/>
          <a:ext cx="1718777" cy="10914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554768-CC23-8540-9943-6A3323A642BC}">
      <dsp:nvSpPr>
        <dsp:cNvPr id="0" name=""/>
        <dsp:cNvSpPr/>
      </dsp:nvSpPr>
      <dsp:spPr>
        <a:xfrm>
          <a:off x="3344474" y="503285"/>
          <a:ext cx="1718777" cy="10914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Objectives</a:t>
          </a:r>
          <a:endParaRPr lang="en-US" sz="1100" kern="1200" dirty="0"/>
        </a:p>
      </dsp:txBody>
      <dsp:txXfrm>
        <a:off x="3376441" y="535252"/>
        <a:ext cx="1654843" cy="1027489"/>
      </dsp:txXfrm>
    </dsp:sp>
    <dsp:sp modelId="{C19AEC19-3324-CE48-8BC9-3BB2517B36A1}">
      <dsp:nvSpPr>
        <dsp:cNvPr id="0" name=""/>
        <dsp:cNvSpPr/>
      </dsp:nvSpPr>
      <dsp:spPr>
        <a:xfrm>
          <a:off x="2407" y="1913160"/>
          <a:ext cx="1718777" cy="10914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4C8A66-5E60-7D48-B873-4218F0A0F5F2}">
      <dsp:nvSpPr>
        <dsp:cNvPr id="0" name=""/>
        <dsp:cNvSpPr/>
      </dsp:nvSpPr>
      <dsp:spPr>
        <a:xfrm>
          <a:off x="193382" y="2094586"/>
          <a:ext cx="1718777" cy="10914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Select and download ACE2 protein coding sequences and perform multiple sequence alignment (MSA) in R</a:t>
          </a:r>
        </a:p>
      </dsp:txBody>
      <dsp:txXfrm>
        <a:off x="225349" y="2126553"/>
        <a:ext cx="1654843" cy="1027489"/>
      </dsp:txXfrm>
    </dsp:sp>
    <dsp:sp modelId="{10936A2A-1734-4D49-9706-1AB6DE6A30F2}">
      <dsp:nvSpPr>
        <dsp:cNvPr id="0" name=""/>
        <dsp:cNvSpPr/>
      </dsp:nvSpPr>
      <dsp:spPr>
        <a:xfrm>
          <a:off x="2103135" y="1913160"/>
          <a:ext cx="1718777" cy="10914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177FD3-C1D0-C447-BD67-6C914068A259}">
      <dsp:nvSpPr>
        <dsp:cNvPr id="0" name=""/>
        <dsp:cNvSpPr/>
      </dsp:nvSpPr>
      <dsp:spPr>
        <a:xfrm>
          <a:off x="2294110" y="2094586"/>
          <a:ext cx="1718777" cy="10914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Estimate per-site evolutionary rates or diversity metrics</a:t>
          </a:r>
        </a:p>
      </dsp:txBody>
      <dsp:txXfrm>
        <a:off x="2326077" y="2126553"/>
        <a:ext cx="1654843" cy="1027489"/>
      </dsp:txXfrm>
    </dsp:sp>
    <dsp:sp modelId="{A2FD39EB-780D-F147-8587-1FC4BD8049FA}">
      <dsp:nvSpPr>
        <dsp:cNvPr id="0" name=""/>
        <dsp:cNvSpPr/>
      </dsp:nvSpPr>
      <dsp:spPr>
        <a:xfrm>
          <a:off x="4203863" y="1913160"/>
          <a:ext cx="1718777" cy="10914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E872E8-9597-5642-81DA-8F19ADA19BF6}">
      <dsp:nvSpPr>
        <dsp:cNvPr id="0" name=""/>
        <dsp:cNvSpPr/>
      </dsp:nvSpPr>
      <dsp:spPr>
        <a:xfrm>
          <a:off x="4394838" y="2094586"/>
          <a:ext cx="1718777" cy="10914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Highlight residues under elevated selection in bats</a:t>
          </a:r>
        </a:p>
      </dsp:txBody>
      <dsp:txXfrm>
        <a:off x="4426805" y="2126553"/>
        <a:ext cx="1654843" cy="1027489"/>
      </dsp:txXfrm>
    </dsp:sp>
    <dsp:sp modelId="{C795C2E7-7147-1149-AA73-B8EAFBFB5D46}">
      <dsp:nvSpPr>
        <dsp:cNvPr id="0" name=""/>
        <dsp:cNvSpPr/>
      </dsp:nvSpPr>
      <dsp:spPr>
        <a:xfrm>
          <a:off x="6304591" y="1913160"/>
          <a:ext cx="1718777" cy="10914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E1AEA9-67C3-6647-8DAB-6EE50108C853}">
      <dsp:nvSpPr>
        <dsp:cNvPr id="0" name=""/>
        <dsp:cNvSpPr/>
      </dsp:nvSpPr>
      <dsp:spPr>
        <a:xfrm>
          <a:off x="6495567" y="2094586"/>
          <a:ext cx="1718777" cy="10914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Visualize the differences between bats and non-bats</a:t>
          </a:r>
        </a:p>
      </dsp:txBody>
      <dsp:txXfrm>
        <a:off x="6527534" y="2126553"/>
        <a:ext cx="1654843" cy="102748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640EA4-EFCF-5242-B44B-629EC78378EC}" type="datetimeFigureOut">
              <a:rPr lang="en-US" smtClean="0"/>
              <a:t>8/5/25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AAA985-DAFC-CF49-8B9B-FB98745F1214}" type="slidenum">
              <a:rPr lang="en-US" smtClean="0"/>
              <a:t>‹#›</a:t>
            </a:fld>
            <a:endParaRPr lang="en-US"/>
          </a:p>
        </p:txBody>
      </p:sp>
    </p:spTree>
    <p:extLst>
      <p:ext uri="{BB962C8B-B14F-4D97-AF65-F5344CB8AC3E}">
        <p14:creationId xmlns:p14="http://schemas.microsoft.com/office/powerpoint/2010/main" val="629115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ature.com/articles/s41579-021-00652-2#ref-CR16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Binding to the ACE2 receptor is a critical initial step for SARS-</a:t>
            </a:r>
            <a:r>
              <a:rPr lang="en-US" sz="1200" kern="1200" dirty="0" err="1">
                <a:solidFill>
                  <a:schemeClr val="tx1"/>
                </a:solidFill>
                <a:effectLst/>
                <a:latin typeface="+mn-lt"/>
                <a:ea typeface="+mn-ea"/>
                <a:cs typeface="+mn-cs"/>
              </a:rPr>
              <a:t>CoVs</a:t>
            </a:r>
            <a:r>
              <a:rPr lang="en-US" sz="1200" kern="1200" dirty="0">
                <a:solidFill>
                  <a:schemeClr val="tx1"/>
                </a:solidFill>
                <a:effectLst/>
                <a:latin typeface="+mn-lt"/>
                <a:ea typeface="+mn-ea"/>
                <a:cs typeface="+mn-cs"/>
              </a:rPr>
              <a:t> to enter target cells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FAAA985-DAFC-CF49-8B9B-FB98745F1214}" type="slidenum">
              <a:rPr lang="en-US" smtClean="0"/>
              <a:t>3</a:t>
            </a:fld>
            <a:endParaRPr lang="en-US"/>
          </a:p>
        </p:txBody>
      </p:sp>
    </p:spTree>
    <p:extLst>
      <p:ext uri="{BB962C8B-B14F-4D97-AF65-F5344CB8AC3E}">
        <p14:creationId xmlns:p14="http://schemas.microsoft.com/office/powerpoint/2010/main" val="896506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Novel viruses with pandemic potential can reach humans by several routes. A virus circulating in bats could have the traits needed for supercritical transmission in humans, by chance or due to evolutionary pressures in the reservoir that fortuitously align with fitness in humans</a:t>
            </a:r>
            <a:r>
              <a:rPr lang="en-US" sz="1200" b="0" i="0" kern="1200" baseline="30000" dirty="0">
                <a:solidFill>
                  <a:schemeClr val="tx1"/>
                </a:solidFill>
                <a:effectLst/>
                <a:latin typeface="+mn-lt"/>
                <a:ea typeface="+mn-ea"/>
                <a:cs typeface="+mn-cs"/>
                <a:hlinkClick r:id="rId3" tooltip="Pepin, K. M., Lass, S., Pulliam, J. R. C., Read, A. F. &amp; Lloyd-Smith, J. O. Identifying genetic markers of adaptation for surveillance of viral host jumps. Nat. Rev. Microbiol. 8, 802–813 (2010)."/>
              </a:rPr>
              <a:t>161</a:t>
            </a:r>
            <a:r>
              <a:rPr lang="en-US" sz="1200" b="0" i="0" kern="1200" dirty="0">
                <a:solidFill>
                  <a:schemeClr val="tx1"/>
                </a:solidFill>
                <a:effectLst/>
                <a:latin typeface="+mn-lt"/>
                <a:ea typeface="+mn-ea"/>
                <a:cs typeface="+mn-cs"/>
              </a:rPr>
              <a:t>. Such a virus could spill over directly from bats to humans, overcoming ecological barriers of limited spatial overlap and contacts between these species (see the figure, panel </a:t>
            </a: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Alternatively, such a virus could reach humans via a bridge host that has greater contact with humans than the reservoir host, and perhaps also serves to amplify the virus to high levels to increase the probability of initial infection (see the figure, panel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6FAAA985-DAFC-CF49-8B9B-FB98745F1214}" type="slidenum">
              <a:rPr lang="en-US" smtClean="0"/>
              <a:t>4</a:t>
            </a:fld>
            <a:endParaRPr lang="en-US"/>
          </a:p>
        </p:txBody>
      </p:sp>
    </p:spTree>
    <p:extLst>
      <p:ext uri="{BB962C8B-B14F-4D97-AF65-F5344CB8AC3E}">
        <p14:creationId xmlns:p14="http://schemas.microsoft.com/office/powerpoint/2010/main" val="2040671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AAA985-DAFC-CF49-8B9B-FB98745F1214}" type="slidenum">
              <a:rPr lang="en-US" smtClean="0"/>
              <a:t>5</a:t>
            </a:fld>
            <a:endParaRPr lang="en-US"/>
          </a:p>
        </p:txBody>
      </p:sp>
    </p:spTree>
    <p:extLst>
      <p:ext uri="{BB962C8B-B14F-4D97-AF65-F5344CB8AC3E}">
        <p14:creationId xmlns:p14="http://schemas.microsoft.com/office/powerpoint/2010/main" val="1473510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805 aa but 820 aa with gaps introduced</a:t>
            </a:r>
          </a:p>
        </p:txBody>
      </p:sp>
      <p:sp>
        <p:nvSpPr>
          <p:cNvPr id="4" name="Slide Number Placeholder 3"/>
          <p:cNvSpPr>
            <a:spLocks noGrp="1"/>
          </p:cNvSpPr>
          <p:nvPr>
            <p:ph type="sldNum" sz="quarter" idx="5"/>
          </p:nvPr>
        </p:nvSpPr>
        <p:spPr/>
        <p:txBody>
          <a:bodyPr/>
          <a:lstStyle/>
          <a:p>
            <a:fld id="{6FAAA985-DAFC-CF49-8B9B-FB98745F1214}" type="slidenum">
              <a:rPr lang="en-US" smtClean="0"/>
              <a:t>8</a:t>
            </a:fld>
            <a:endParaRPr lang="en-US"/>
          </a:p>
        </p:txBody>
      </p:sp>
    </p:spTree>
    <p:extLst>
      <p:ext uri="{BB962C8B-B14F-4D97-AF65-F5344CB8AC3E}">
        <p14:creationId xmlns:p14="http://schemas.microsoft.com/office/powerpoint/2010/main" val="3725545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8/4/25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16331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8/4/25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53800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8/4/25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324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8/4/25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12159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8/4/25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137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8/4/25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94375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8/4/25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78144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8/4/25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15951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8/4/25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72144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8/4/25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43568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8/4/25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86435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8/4/25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09098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Jalview_Bat_ACE2_ExploratoryAnalysis.jvp" TargetMode="External"/><Relationship Id="rId2" Type="http://schemas.openxmlformats.org/officeDocument/2006/relationships/hyperlink" Target="Bat_ACE2_htmlview.html" TargetMode="Externa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Jalview_NonBat_ACE2_ExploratoryAnalysis.jvp" TargetMode="Externa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Jalview_Combined_ExploratoryAnalysis.jvp"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package" Target="../embeddings/Microsoft_Excel_Worksheet1.xlsx"/><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4" name="Picture 3" descr="Blood cells with one infected cell">
            <a:extLst>
              <a:ext uri="{FF2B5EF4-FFF2-40B4-BE49-F238E27FC236}">
                <a16:creationId xmlns:a16="http://schemas.microsoft.com/office/drawing/2014/main" id="{242BD30C-6A37-E049-EE41-38820E2536E3}"/>
              </a:ext>
            </a:extLst>
          </p:cNvPr>
          <p:cNvPicPr>
            <a:picLocks noChangeAspect="1"/>
          </p:cNvPicPr>
          <p:nvPr/>
        </p:nvPicPr>
        <p:blipFill>
          <a:blip r:embed="rId2"/>
          <a:srcRect t="9091" r="9091"/>
          <a:stretch>
            <a:fillRect/>
          </a:stretch>
        </p:blipFill>
        <p:spPr>
          <a:xfrm>
            <a:off x="1" y="1"/>
            <a:ext cx="12191999" cy="6857999"/>
          </a:xfrm>
          <a:prstGeom prst="rect">
            <a:avLst/>
          </a:prstGeom>
        </p:spPr>
      </p:pic>
      <p:sp>
        <p:nvSpPr>
          <p:cNvPr id="29" name="Rectangle 28">
            <a:extLst>
              <a:ext uri="{FF2B5EF4-FFF2-40B4-BE49-F238E27FC236}">
                <a16:creationId xmlns:a16="http://schemas.microsoft.com/office/drawing/2014/main" id="{72E284DE-AB43-1296-3166-892F44A3A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37D8DD35-DBD0-FF77-29DB-BB3AA14922BA}"/>
              </a:ext>
            </a:extLst>
          </p:cNvPr>
          <p:cNvSpPr>
            <a:spLocks noGrp="1"/>
          </p:cNvSpPr>
          <p:nvPr>
            <p:ph type="ctrTitle"/>
          </p:nvPr>
        </p:nvSpPr>
        <p:spPr>
          <a:xfrm>
            <a:off x="457195" y="701964"/>
            <a:ext cx="5370950" cy="3640303"/>
          </a:xfrm>
        </p:spPr>
        <p:txBody>
          <a:bodyPr anchor="t">
            <a:normAutofit fontScale="90000"/>
          </a:bodyPr>
          <a:lstStyle/>
          <a:p>
            <a:pPr>
              <a:lnSpc>
                <a:spcPct val="90000"/>
              </a:lnSpc>
            </a:pPr>
            <a:r>
              <a:rPr lang="en-US" sz="6000" dirty="0">
                <a:solidFill>
                  <a:srgbClr val="FFFFFF"/>
                </a:solidFill>
              </a:rPr>
              <a:t>Evolutionary Pressure on Coronavirus Host Receptors </a:t>
            </a:r>
          </a:p>
        </p:txBody>
      </p:sp>
      <p:sp>
        <p:nvSpPr>
          <p:cNvPr id="3" name="Subtitle 2">
            <a:extLst>
              <a:ext uri="{FF2B5EF4-FFF2-40B4-BE49-F238E27FC236}">
                <a16:creationId xmlns:a16="http://schemas.microsoft.com/office/drawing/2014/main" id="{CC447C77-974D-F692-9B3A-4B272C5BEDB0}"/>
              </a:ext>
            </a:extLst>
          </p:cNvPr>
          <p:cNvSpPr>
            <a:spLocks noGrp="1"/>
          </p:cNvSpPr>
          <p:nvPr>
            <p:ph type="subTitle" idx="1"/>
          </p:nvPr>
        </p:nvSpPr>
        <p:spPr>
          <a:xfrm>
            <a:off x="468090" y="5253050"/>
            <a:ext cx="3888419" cy="969264"/>
          </a:xfrm>
        </p:spPr>
        <p:txBody>
          <a:bodyPr anchor="t">
            <a:normAutofit lnSpcReduction="10000"/>
          </a:bodyPr>
          <a:lstStyle/>
          <a:p>
            <a:r>
              <a:rPr lang="en-US" sz="2000">
                <a:solidFill>
                  <a:srgbClr val="FFFFFF"/>
                </a:solidFill>
              </a:rPr>
              <a:t>Shilpa Sanapala</a:t>
            </a:r>
          </a:p>
          <a:p>
            <a:r>
              <a:rPr lang="en-US" sz="2000">
                <a:solidFill>
                  <a:srgbClr val="FFFFFF"/>
                </a:solidFill>
              </a:rPr>
              <a:t>August 5, 2025</a:t>
            </a:r>
          </a:p>
        </p:txBody>
      </p:sp>
      <p:cxnSp>
        <p:nvCxnSpPr>
          <p:cNvPr id="31" name="Straight Connector 30">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3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8726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AB54FA-8BBD-E94F-553A-65E5E0124C4C}"/>
              </a:ext>
            </a:extLst>
          </p:cNvPr>
          <p:cNvSpPr txBox="1"/>
          <p:nvPr/>
        </p:nvSpPr>
        <p:spPr>
          <a:xfrm>
            <a:off x="563526" y="329610"/>
            <a:ext cx="1239442" cy="461665"/>
          </a:xfrm>
          <a:prstGeom prst="rect">
            <a:avLst/>
          </a:prstGeom>
          <a:noFill/>
        </p:spPr>
        <p:txBody>
          <a:bodyPr wrap="none" rtlCol="0">
            <a:spAutoFit/>
          </a:bodyPr>
          <a:lstStyle/>
          <a:p>
            <a:r>
              <a:rPr lang="en-US" sz="2400" b="1" dirty="0"/>
              <a:t>Results</a:t>
            </a:r>
          </a:p>
        </p:txBody>
      </p:sp>
      <p:sp>
        <p:nvSpPr>
          <p:cNvPr id="3" name="TextBox 2">
            <a:extLst>
              <a:ext uri="{FF2B5EF4-FFF2-40B4-BE49-F238E27FC236}">
                <a16:creationId xmlns:a16="http://schemas.microsoft.com/office/drawing/2014/main" id="{71CE9043-CA41-3D9D-FB0C-91F827F01558}"/>
              </a:ext>
            </a:extLst>
          </p:cNvPr>
          <p:cNvSpPr txBox="1"/>
          <p:nvPr/>
        </p:nvSpPr>
        <p:spPr>
          <a:xfrm>
            <a:off x="563526" y="899164"/>
            <a:ext cx="9182322" cy="369332"/>
          </a:xfrm>
          <a:prstGeom prst="rect">
            <a:avLst/>
          </a:prstGeom>
          <a:noFill/>
        </p:spPr>
        <p:txBody>
          <a:bodyPr wrap="none" rtlCol="0">
            <a:spAutoFit/>
          </a:bodyPr>
          <a:lstStyle/>
          <a:p>
            <a:r>
              <a:rPr lang="en-US" dirty="0"/>
              <a:t>Alignment of bat ACE2 protein sequences (visualization in </a:t>
            </a:r>
            <a:r>
              <a:rPr lang="en-US" dirty="0" err="1"/>
              <a:t>Jalview</a:t>
            </a:r>
            <a:r>
              <a:rPr lang="en-US" dirty="0"/>
              <a:t>) plus phylogenetic tree</a:t>
            </a:r>
          </a:p>
        </p:txBody>
      </p:sp>
      <p:sp>
        <p:nvSpPr>
          <p:cNvPr id="7" name="TextBox 6">
            <a:extLst>
              <a:ext uri="{FF2B5EF4-FFF2-40B4-BE49-F238E27FC236}">
                <a16:creationId xmlns:a16="http://schemas.microsoft.com/office/drawing/2014/main" id="{7E0CAB13-735A-A27D-1A05-0CFD9414B0D6}"/>
              </a:ext>
            </a:extLst>
          </p:cNvPr>
          <p:cNvSpPr txBox="1"/>
          <p:nvPr/>
        </p:nvSpPr>
        <p:spPr>
          <a:xfrm>
            <a:off x="2356446" y="5549453"/>
            <a:ext cx="8370723" cy="923330"/>
          </a:xfrm>
          <a:prstGeom prst="rect">
            <a:avLst/>
          </a:prstGeom>
          <a:noFill/>
        </p:spPr>
        <p:txBody>
          <a:bodyPr wrap="square">
            <a:spAutoFit/>
          </a:bodyPr>
          <a:lstStyle/>
          <a:p>
            <a:r>
              <a:rPr lang="en-US" dirty="0"/>
              <a:t>Link to the HTML view: </a:t>
            </a:r>
            <a:r>
              <a:rPr lang="en-US" dirty="0">
                <a:hlinkClick r:id="rId2"/>
              </a:rPr>
              <a:t>file:///Users/</a:t>
            </a:r>
            <a:r>
              <a:rPr lang="en-US" dirty="0" err="1">
                <a:hlinkClick r:id="rId2"/>
              </a:rPr>
              <a:t>shilpasanapala</a:t>
            </a:r>
            <a:r>
              <a:rPr lang="en-US" dirty="0">
                <a:hlinkClick r:id="rId2"/>
              </a:rPr>
              <a:t>/Desktop/Experimental%20Learning%20in%20Data%20Analytics/Bat_ACE2_htmlview.html</a:t>
            </a:r>
            <a:endParaRPr lang="en-US" dirty="0"/>
          </a:p>
        </p:txBody>
      </p:sp>
      <p:pic>
        <p:nvPicPr>
          <p:cNvPr id="11" name="Picture 10" descr="A screenshot of a computer code&#10;&#10;AI-generated content may be incorrect.">
            <a:extLst>
              <a:ext uri="{FF2B5EF4-FFF2-40B4-BE49-F238E27FC236}">
                <a16:creationId xmlns:a16="http://schemas.microsoft.com/office/drawing/2014/main" id="{E4AFA984-22EA-7369-7B19-F139045C1A3A}"/>
              </a:ext>
            </a:extLst>
          </p:cNvPr>
          <p:cNvPicPr>
            <a:picLocks noChangeAspect="1"/>
          </p:cNvPicPr>
          <p:nvPr/>
        </p:nvPicPr>
        <p:blipFill>
          <a:blip r:embed="rId3"/>
          <a:srcRect l="2968" b="59516"/>
          <a:stretch>
            <a:fillRect/>
          </a:stretch>
        </p:blipFill>
        <p:spPr>
          <a:xfrm>
            <a:off x="83742" y="1573200"/>
            <a:ext cx="7058026" cy="1649067"/>
          </a:xfrm>
          <a:prstGeom prst="rect">
            <a:avLst/>
          </a:prstGeom>
        </p:spPr>
      </p:pic>
      <p:pic>
        <p:nvPicPr>
          <p:cNvPr id="13" name="Picture 12" descr="A screenshot of a computer screen&#10;&#10;AI-generated content may be incorrect.">
            <a:extLst>
              <a:ext uri="{FF2B5EF4-FFF2-40B4-BE49-F238E27FC236}">
                <a16:creationId xmlns:a16="http://schemas.microsoft.com/office/drawing/2014/main" id="{557E5CBB-4924-176D-1511-B390098989F7}"/>
              </a:ext>
            </a:extLst>
          </p:cNvPr>
          <p:cNvPicPr>
            <a:picLocks noChangeAspect="1"/>
          </p:cNvPicPr>
          <p:nvPr/>
        </p:nvPicPr>
        <p:blipFill>
          <a:blip r:embed="rId4"/>
          <a:srcRect l="3011" t="13725" r="7709" b="2501"/>
          <a:stretch>
            <a:fillRect/>
          </a:stretch>
        </p:blipFill>
        <p:spPr>
          <a:xfrm>
            <a:off x="7343775" y="1679217"/>
            <a:ext cx="3871914" cy="3086100"/>
          </a:xfrm>
          <a:prstGeom prst="rect">
            <a:avLst/>
          </a:prstGeom>
        </p:spPr>
      </p:pic>
      <p:pic>
        <p:nvPicPr>
          <p:cNvPr id="15" name="Picture 14" descr="A blue and white chart with white text&#10;&#10;AI-generated content may be incorrect.">
            <a:extLst>
              <a:ext uri="{FF2B5EF4-FFF2-40B4-BE49-F238E27FC236}">
                <a16:creationId xmlns:a16="http://schemas.microsoft.com/office/drawing/2014/main" id="{0EC83FFB-1A53-F3D9-456C-8B6F47152741}"/>
              </a:ext>
            </a:extLst>
          </p:cNvPr>
          <p:cNvPicPr>
            <a:picLocks noChangeAspect="1"/>
          </p:cNvPicPr>
          <p:nvPr/>
        </p:nvPicPr>
        <p:blipFill>
          <a:blip r:embed="rId5"/>
          <a:srcRect l="1793" r="1183" b="49332"/>
          <a:stretch>
            <a:fillRect/>
          </a:stretch>
        </p:blipFill>
        <p:spPr>
          <a:xfrm>
            <a:off x="69455" y="3222267"/>
            <a:ext cx="6945708" cy="1647467"/>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6D1FA958-4191-2920-8BC9-D62BCB3AFAEE}"/>
              </a:ext>
            </a:extLst>
          </p:cNvPr>
          <p:cNvPicPr>
            <a:picLocks noChangeAspect="1"/>
          </p:cNvPicPr>
          <p:nvPr/>
        </p:nvPicPr>
        <p:blipFill>
          <a:blip r:embed="rId6"/>
          <a:stretch>
            <a:fillRect/>
          </a:stretch>
        </p:blipFill>
        <p:spPr>
          <a:xfrm>
            <a:off x="1183247" y="670018"/>
            <a:ext cx="7772400" cy="5845628"/>
          </a:xfrm>
          <a:prstGeom prst="rect">
            <a:avLst/>
          </a:prstGeom>
        </p:spPr>
      </p:pic>
      <p:sp>
        <p:nvSpPr>
          <p:cNvPr id="18" name="TextBox 17">
            <a:extLst>
              <a:ext uri="{FF2B5EF4-FFF2-40B4-BE49-F238E27FC236}">
                <a16:creationId xmlns:a16="http://schemas.microsoft.com/office/drawing/2014/main" id="{2DAA5147-ADB4-94B1-246F-FF154E79D0BE}"/>
              </a:ext>
            </a:extLst>
          </p:cNvPr>
          <p:cNvSpPr txBox="1"/>
          <p:nvPr/>
        </p:nvSpPr>
        <p:spPr>
          <a:xfrm>
            <a:off x="4029075" y="157163"/>
            <a:ext cx="6447599" cy="369332"/>
          </a:xfrm>
          <a:prstGeom prst="rect">
            <a:avLst/>
          </a:prstGeom>
          <a:noFill/>
        </p:spPr>
        <p:txBody>
          <a:bodyPr wrap="none" rtlCol="0">
            <a:spAutoFit/>
          </a:bodyPr>
          <a:lstStyle/>
          <a:p>
            <a:r>
              <a:rPr lang="en-US" dirty="0"/>
              <a:t>Link to the project: </a:t>
            </a:r>
            <a:r>
              <a:rPr lang="en-US" dirty="0">
                <a:hlinkClick r:id="rId7"/>
              </a:rPr>
              <a:t>Jalview_Bat_ACE2_ExploratoryAnalysis.jvp</a:t>
            </a:r>
            <a:endParaRPr lang="en-US" dirty="0"/>
          </a:p>
        </p:txBody>
      </p:sp>
    </p:spTree>
    <p:extLst>
      <p:ext uri="{BB962C8B-B14F-4D97-AF65-F5344CB8AC3E}">
        <p14:creationId xmlns:p14="http://schemas.microsoft.com/office/powerpoint/2010/main" val="9848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F1CB9-3BDA-BDEE-6638-BDFB1EBA995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E77B6A0-74C2-322E-CBD1-844AFF3BF02D}"/>
              </a:ext>
            </a:extLst>
          </p:cNvPr>
          <p:cNvSpPr txBox="1"/>
          <p:nvPr/>
        </p:nvSpPr>
        <p:spPr>
          <a:xfrm>
            <a:off x="563526" y="329610"/>
            <a:ext cx="1239442" cy="461665"/>
          </a:xfrm>
          <a:prstGeom prst="rect">
            <a:avLst/>
          </a:prstGeom>
          <a:noFill/>
        </p:spPr>
        <p:txBody>
          <a:bodyPr wrap="none" rtlCol="0">
            <a:spAutoFit/>
          </a:bodyPr>
          <a:lstStyle/>
          <a:p>
            <a:r>
              <a:rPr lang="en-US" sz="2400" b="1" dirty="0"/>
              <a:t>Results</a:t>
            </a:r>
          </a:p>
        </p:txBody>
      </p:sp>
      <p:sp>
        <p:nvSpPr>
          <p:cNvPr id="3" name="TextBox 2">
            <a:extLst>
              <a:ext uri="{FF2B5EF4-FFF2-40B4-BE49-F238E27FC236}">
                <a16:creationId xmlns:a16="http://schemas.microsoft.com/office/drawing/2014/main" id="{3148EAF0-9E2E-9F11-F3F3-80751B95EE28}"/>
              </a:ext>
            </a:extLst>
          </p:cNvPr>
          <p:cNvSpPr txBox="1"/>
          <p:nvPr/>
        </p:nvSpPr>
        <p:spPr>
          <a:xfrm>
            <a:off x="563526" y="899164"/>
            <a:ext cx="9664825" cy="369332"/>
          </a:xfrm>
          <a:prstGeom prst="rect">
            <a:avLst/>
          </a:prstGeom>
          <a:noFill/>
        </p:spPr>
        <p:txBody>
          <a:bodyPr wrap="none" rtlCol="0">
            <a:spAutoFit/>
          </a:bodyPr>
          <a:lstStyle/>
          <a:p>
            <a:r>
              <a:rPr lang="en-US" dirty="0"/>
              <a:t>Alignment of non-bat ACE2 protein sequences (visualization in </a:t>
            </a:r>
            <a:r>
              <a:rPr lang="en-US" dirty="0" err="1"/>
              <a:t>Jalview</a:t>
            </a:r>
            <a:r>
              <a:rPr lang="en-US" dirty="0"/>
              <a:t>) plus phylogenetic tree</a:t>
            </a:r>
          </a:p>
        </p:txBody>
      </p:sp>
      <p:sp>
        <p:nvSpPr>
          <p:cNvPr id="7" name="TextBox 6">
            <a:extLst>
              <a:ext uri="{FF2B5EF4-FFF2-40B4-BE49-F238E27FC236}">
                <a16:creationId xmlns:a16="http://schemas.microsoft.com/office/drawing/2014/main" id="{C447394F-CE52-2261-3B04-B9139666E95F}"/>
              </a:ext>
            </a:extLst>
          </p:cNvPr>
          <p:cNvSpPr txBox="1"/>
          <p:nvPr/>
        </p:nvSpPr>
        <p:spPr>
          <a:xfrm>
            <a:off x="2563775" y="291222"/>
            <a:ext cx="8337587" cy="369332"/>
          </a:xfrm>
          <a:prstGeom prst="rect">
            <a:avLst/>
          </a:prstGeom>
          <a:noFill/>
        </p:spPr>
        <p:txBody>
          <a:bodyPr wrap="square">
            <a:spAutoFit/>
          </a:bodyPr>
          <a:lstStyle/>
          <a:p>
            <a:r>
              <a:rPr lang="en-US" dirty="0"/>
              <a:t>Link to the entire visualization: </a:t>
            </a:r>
            <a:r>
              <a:rPr lang="en-US" dirty="0">
                <a:hlinkClick r:id="rId2"/>
              </a:rPr>
              <a:t>Jalview_NonBat_ACE2_ExploratoryAnalysis.jvp </a:t>
            </a:r>
            <a:endParaRPr lang="en-US" dirty="0"/>
          </a:p>
        </p:txBody>
      </p:sp>
      <p:pic>
        <p:nvPicPr>
          <p:cNvPr id="5" name="Picture 4" descr="A screenshot of a computer&#10;&#10;AI-generated content may be incorrect.">
            <a:extLst>
              <a:ext uri="{FF2B5EF4-FFF2-40B4-BE49-F238E27FC236}">
                <a16:creationId xmlns:a16="http://schemas.microsoft.com/office/drawing/2014/main" id="{BF27824B-BE21-3829-EC25-C0E021AB0B50}"/>
              </a:ext>
            </a:extLst>
          </p:cNvPr>
          <p:cNvPicPr>
            <a:picLocks noChangeAspect="1"/>
          </p:cNvPicPr>
          <p:nvPr/>
        </p:nvPicPr>
        <p:blipFill>
          <a:blip r:embed="rId3"/>
          <a:srcRect t="18673" r="3772" b="41698"/>
          <a:stretch>
            <a:fillRect/>
          </a:stretch>
        </p:blipFill>
        <p:spPr>
          <a:xfrm>
            <a:off x="100013" y="1376385"/>
            <a:ext cx="12091987" cy="4110015"/>
          </a:xfrm>
          <a:prstGeom prst="rect">
            <a:avLst/>
          </a:prstGeom>
        </p:spPr>
      </p:pic>
      <p:pic>
        <p:nvPicPr>
          <p:cNvPr id="8" name="Picture 7" descr="A computer screen shot of a diagram&#10;&#10;AI-generated content may be incorrect.">
            <a:extLst>
              <a:ext uri="{FF2B5EF4-FFF2-40B4-BE49-F238E27FC236}">
                <a16:creationId xmlns:a16="http://schemas.microsoft.com/office/drawing/2014/main" id="{8DA4626F-1C86-ABAD-7729-315C6C9B3BEA}"/>
              </a:ext>
            </a:extLst>
          </p:cNvPr>
          <p:cNvPicPr>
            <a:picLocks noChangeAspect="1"/>
          </p:cNvPicPr>
          <p:nvPr/>
        </p:nvPicPr>
        <p:blipFill>
          <a:blip r:embed="rId4"/>
          <a:srcRect l="4598" t="1699" r="9132"/>
          <a:stretch>
            <a:fillRect/>
          </a:stretch>
        </p:blipFill>
        <p:spPr>
          <a:xfrm>
            <a:off x="2757488" y="791275"/>
            <a:ext cx="6343650" cy="5368224"/>
          </a:xfrm>
          <a:prstGeom prst="rect">
            <a:avLst/>
          </a:prstGeom>
        </p:spPr>
      </p:pic>
    </p:spTree>
    <p:extLst>
      <p:ext uri="{BB962C8B-B14F-4D97-AF65-F5344CB8AC3E}">
        <p14:creationId xmlns:p14="http://schemas.microsoft.com/office/powerpoint/2010/main" val="252388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A0393-1BAE-97C2-29C5-0711EFBE55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44F5D51-60F5-17EB-5782-44E8A6AA5783}"/>
              </a:ext>
            </a:extLst>
          </p:cNvPr>
          <p:cNvSpPr txBox="1"/>
          <p:nvPr/>
        </p:nvSpPr>
        <p:spPr>
          <a:xfrm>
            <a:off x="563526" y="329610"/>
            <a:ext cx="1239442" cy="461665"/>
          </a:xfrm>
          <a:prstGeom prst="rect">
            <a:avLst/>
          </a:prstGeom>
          <a:noFill/>
        </p:spPr>
        <p:txBody>
          <a:bodyPr wrap="none" rtlCol="0">
            <a:spAutoFit/>
          </a:bodyPr>
          <a:lstStyle/>
          <a:p>
            <a:r>
              <a:rPr lang="en-US" sz="2400" b="1" dirty="0"/>
              <a:t>Results</a:t>
            </a:r>
          </a:p>
        </p:txBody>
      </p:sp>
      <p:sp>
        <p:nvSpPr>
          <p:cNvPr id="3" name="TextBox 2">
            <a:extLst>
              <a:ext uri="{FF2B5EF4-FFF2-40B4-BE49-F238E27FC236}">
                <a16:creationId xmlns:a16="http://schemas.microsoft.com/office/drawing/2014/main" id="{0DF7AFCE-14D5-AA01-EAF3-4D3488E04A1E}"/>
              </a:ext>
            </a:extLst>
          </p:cNvPr>
          <p:cNvSpPr txBox="1"/>
          <p:nvPr/>
        </p:nvSpPr>
        <p:spPr>
          <a:xfrm>
            <a:off x="563526" y="899164"/>
            <a:ext cx="9224000" cy="646331"/>
          </a:xfrm>
          <a:prstGeom prst="rect">
            <a:avLst/>
          </a:prstGeom>
          <a:noFill/>
        </p:spPr>
        <p:txBody>
          <a:bodyPr wrap="none" rtlCol="0">
            <a:spAutoFit/>
          </a:bodyPr>
          <a:lstStyle/>
          <a:p>
            <a:r>
              <a:rPr lang="en-US" dirty="0"/>
              <a:t>Alignment of bat and non-bat ACE2 protein sequences (combined visualization in </a:t>
            </a:r>
            <a:r>
              <a:rPr lang="en-US" dirty="0" err="1"/>
              <a:t>Jalview</a:t>
            </a:r>
            <a:r>
              <a:rPr lang="en-US" dirty="0"/>
              <a:t>)</a:t>
            </a:r>
          </a:p>
          <a:p>
            <a:endParaRPr lang="en-US" dirty="0"/>
          </a:p>
        </p:txBody>
      </p:sp>
      <p:sp>
        <p:nvSpPr>
          <p:cNvPr id="6" name="TextBox 5">
            <a:extLst>
              <a:ext uri="{FF2B5EF4-FFF2-40B4-BE49-F238E27FC236}">
                <a16:creationId xmlns:a16="http://schemas.microsoft.com/office/drawing/2014/main" id="{73CDDFE7-4FC8-AA17-8A79-5EDB1CB6003B}"/>
              </a:ext>
            </a:extLst>
          </p:cNvPr>
          <p:cNvSpPr txBox="1"/>
          <p:nvPr/>
        </p:nvSpPr>
        <p:spPr>
          <a:xfrm>
            <a:off x="3293269" y="206667"/>
            <a:ext cx="8065294" cy="369332"/>
          </a:xfrm>
          <a:prstGeom prst="rect">
            <a:avLst/>
          </a:prstGeom>
          <a:noFill/>
        </p:spPr>
        <p:txBody>
          <a:bodyPr wrap="square">
            <a:spAutoFit/>
          </a:bodyPr>
          <a:lstStyle/>
          <a:p>
            <a:r>
              <a:rPr lang="en-US" dirty="0"/>
              <a:t>Link to the entire visualization: </a:t>
            </a:r>
            <a:r>
              <a:rPr lang="en-US" dirty="0">
                <a:hlinkClick r:id="rId2"/>
              </a:rPr>
              <a:t>Jalview_Combined_ExploratoryAnalysis.jvp </a:t>
            </a:r>
            <a:endParaRPr lang="en-US" dirty="0"/>
          </a:p>
        </p:txBody>
      </p:sp>
      <p:pic>
        <p:nvPicPr>
          <p:cNvPr id="8" name="Picture 7">
            <a:extLst>
              <a:ext uri="{FF2B5EF4-FFF2-40B4-BE49-F238E27FC236}">
                <a16:creationId xmlns:a16="http://schemas.microsoft.com/office/drawing/2014/main" id="{11A554E2-9818-D079-DAA6-40BB81A66F91}"/>
              </a:ext>
            </a:extLst>
          </p:cNvPr>
          <p:cNvPicPr>
            <a:picLocks noChangeAspect="1"/>
          </p:cNvPicPr>
          <p:nvPr/>
        </p:nvPicPr>
        <p:blipFill>
          <a:blip r:embed="rId3"/>
          <a:srcRect l="-1" t="10177" r="-848" b="13550"/>
          <a:stretch>
            <a:fillRect/>
          </a:stretch>
        </p:blipFill>
        <p:spPr>
          <a:xfrm>
            <a:off x="428626" y="1288619"/>
            <a:ext cx="11303354" cy="5362714"/>
          </a:xfrm>
          <a:prstGeom prst="rect">
            <a:avLst/>
          </a:prstGeom>
        </p:spPr>
      </p:pic>
    </p:spTree>
    <p:extLst>
      <p:ext uri="{BB962C8B-B14F-4D97-AF65-F5344CB8AC3E}">
        <p14:creationId xmlns:p14="http://schemas.microsoft.com/office/powerpoint/2010/main" val="1915399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C4D4E-83D6-80BB-A788-9C00CDA67F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FD271A3-153C-5F25-87B0-EAD203557838}"/>
              </a:ext>
            </a:extLst>
          </p:cNvPr>
          <p:cNvSpPr txBox="1"/>
          <p:nvPr/>
        </p:nvSpPr>
        <p:spPr>
          <a:xfrm>
            <a:off x="563526" y="329610"/>
            <a:ext cx="1239442" cy="461665"/>
          </a:xfrm>
          <a:prstGeom prst="rect">
            <a:avLst/>
          </a:prstGeom>
          <a:noFill/>
        </p:spPr>
        <p:txBody>
          <a:bodyPr wrap="none" rtlCol="0">
            <a:spAutoFit/>
          </a:bodyPr>
          <a:lstStyle/>
          <a:p>
            <a:r>
              <a:rPr lang="en-US" sz="2400" b="1" dirty="0"/>
              <a:t>Results</a:t>
            </a:r>
          </a:p>
        </p:txBody>
      </p:sp>
      <p:sp>
        <p:nvSpPr>
          <p:cNvPr id="3" name="TextBox 2">
            <a:extLst>
              <a:ext uri="{FF2B5EF4-FFF2-40B4-BE49-F238E27FC236}">
                <a16:creationId xmlns:a16="http://schemas.microsoft.com/office/drawing/2014/main" id="{D34B4477-B965-B2AA-EC28-1198CCD7B36F}"/>
              </a:ext>
            </a:extLst>
          </p:cNvPr>
          <p:cNvSpPr txBox="1"/>
          <p:nvPr/>
        </p:nvSpPr>
        <p:spPr>
          <a:xfrm>
            <a:off x="563526" y="899164"/>
            <a:ext cx="9224000" cy="646331"/>
          </a:xfrm>
          <a:prstGeom prst="rect">
            <a:avLst/>
          </a:prstGeom>
          <a:noFill/>
        </p:spPr>
        <p:txBody>
          <a:bodyPr wrap="none" rtlCol="0">
            <a:spAutoFit/>
          </a:bodyPr>
          <a:lstStyle/>
          <a:p>
            <a:r>
              <a:rPr lang="en-US" dirty="0"/>
              <a:t>Alignment of bat and non-bat ACE2 protein sequences (combined visualization in </a:t>
            </a:r>
            <a:r>
              <a:rPr lang="en-US" dirty="0" err="1"/>
              <a:t>Jalview</a:t>
            </a:r>
            <a:r>
              <a:rPr lang="en-US" dirty="0"/>
              <a:t>)</a:t>
            </a:r>
          </a:p>
          <a:p>
            <a:endParaRPr lang="en-US" dirty="0"/>
          </a:p>
        </p:txBody>
      </p:sp>
      <p:pic>
        <p:nvPicPr>
          <p:cNvPr id="5" name="Picture 4" descr="A screenshot of a computer&#10;&#10;AI-generated content may be incorrect.">
            <a:extLst>
              <a:ext uri="{FF2B5EF4-FFF2-40B4-BE49-F238E27FC236}">
                <a16:creationId xmlns:a16="http://schemas.microsoft.com/office/drawing/2014/main" id="{CC5A070B-26A0-9750-F294-FE2455EDFA07}"/>
              </a:ext>
            </a:extLst>
          </p:cNvPr>
          <p:cNvPicPr>
            <a:picLocks noChangeAspect="1"/>
          </p:cNvPicPr>
          <p:nvPr/>
        </p:nvPicPr>
        <p:blipFill>
          <a:blip r:embed="rId2"/>
          <a:srcRect t="8759"/>
          <a:stretch>
            <a:fillRect/>
          </a:stretch>
        </p:blipFill>
        <p:spPr>
          <a:xfrm>
            <a:off x="234032" y="1545495"/>
            <a:ext cx="11723936" cy="4315774"/>
          </a:xfrm>
          <a:prstGeom prst="rect">
            <a:avLst/>
          </a:prstGeom>
        </p:spPr>
      </p:pic>
    </p:spTree>
    <p:extLst>
      <p:ext uri="{BB962C8B-B14F-4D97-AF65-F5344CB8AC3E}">
        <p14:creationId xmlns:p14="http://schemas.microsoft.com/office/powerpoint/2010/main" val="3013412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62C603-F8C5-B6AC-D575-62D8C721DC30}"/>
              </a:ext>
            </a:extLst>
          </p:cNvPr>
          <p:cNvSpPr txBox="1"/>
          <p:nvPr/>
        </p:nvSpPr>
        <p:spPr>
          <a:xfrm>
            <a:off x="468880" y="472626"/>
            <a:ext cx="1239442" cy="461665"/>
          </a:xfrm>
          <a:prstGeom prst="rect">
            <a:avLst/>
          </a:prstGeom>
          <a:noFill/>
        </p:spPr>
        <p:txBody>
          <a:bodyPr wrap="none" rtlCol="0">
            <a:spAutoFit/>
          </a:bodyPr>
          <a:lstStyle/>
          <a:p>
            <a:r>
              <a:rPr lang="en-US" sz="2400" b="1" dirty="0"/>
              <a:t>Results</a:t>
            </a:r>
          </a:p>
        </p:txBody>
      </p:sp>
      <p:sp>
        <p:nvSpPr>
          <p:cNvPr id="3" name="TextBox 2">
            <a:extLst>
              <a:ext uri="{FF2B5EF4-FFF2-40B4-BE49-F238E27FC236}">
                <a16:creationId xmlns:a16="http://schemas.microsoft.com/office/drawing/2014/main" id="{804ABE27-B29A-3916-761A-56FB68B9A9E2}"/>
              </a:ext>
            </a:extLst>
          </p:cNvPr>
          <p:cNvSpPr txBox="1"/>
          <p:nvPr/>
        </p:nvSpPr>
        <p:spPr>
          <a:xfrm>
            <a:off x="489078" y="1102937"/>
            <a:ext cx="2526654" cy="369332"/>
          </a:xfrm>
          <a:prstGeom prst="rect">
            <a:avLst/>
          </a:prstGeom>
          <a:noFill/>
        </p:spPr>
        <p:txBody>
          <a:bodyPr wrap="none" rtlCol="0">
            <a:spAutoFit/>
          </a:bodyPr>
          <a:lstStyle/>
          <a:p>
            <a:r>
              <a:rPr lang="en-US" b="1" dirty="0"/>
              <a:t>Conservation heatmap</a:t>
            </a:r>
          </a:p>
        </p:txBody>
      </p:sp>
      <p:sp>
        <p:nvSpPr>
          <p:cNvPr id="8" name="TextBox 7">
            <a:extLst>
              <a:ext uri="{FF2B5EF4-FFF2-40B4-BE49-F238E27FC236}">
                <a16:creationId xmlns:a16="http://schemas.microsoft.com/office/drawing/2014/main" id="{173E0D2B-930F-2687-9151-CC8141C119B3}"/>
              </a:ext>
            </a:extLst>
          </p:cNvPr>
          <p:cNvSpPr txBox="1"/>
          <p:nvPr/>
        </p:nvSpPr>
        <p:spPr>
          <a:xfrm>
            <a:off x="489078" y="1612960"/>
            <a:ext cx="4182935" cy="4801314"/>
          </a:xfrm>
          <a:prstGeom prst="rect">
            <a:avLst/>
          </a:prstGeom>
          <a:noFill/>
        </p:spPr>
        <p:txBody>
          <a:bodyPr wrap="square" rtlCol="0">
            <a:spAutoFit/>
          </a:bodyPr>
          <a:lstStyle/>
          <a:p>
            <a:r>
              <a:rPr lang="en-US" b="1" dirty="0"/>
              <a:t>Color-coded scores</a:t>
            </a:r>
            <a:r>
              <a:rPr lang="en-US" dirty="0"/>
              <a:t>:</a:t>
            </a:r>
          </a:p>
          <a:p>
            <a:r>
              <a:rPr lang="en-US" b="1" dirty="0">
                <a:highlight>
                  <a:srgbClr val="FF0000"/>
                </a:highlight>
              </a:rPr>
              <a:t>Red (0-3) </a:t>
            </a:r>
            <a:r>
              <a:rPr lang="en-US" dirty="0"/>
              <a:t>= Highly divergent</a:t>
            </a:r>
          </a:p>
          <a:p>
            <a:r>
              <a:rPr lang="en-US" b="1" dirty="0">
                <a:highlight>
                  <a:srgbClr val="FFFF00"/>
                </a:highlight>
              </a:rPr>
              <a:t>Yellow (4-6)</a:t>
            </a:r>
            <a:r>
              <a:rPr lang="en-US" dirty="0">
                <a:highlight>
                  <a:srgbClr val="FFFF00"/>
                </a:highlight>
              </a:rPr>
              <a:t> </a:t>
            </a:r>
            <a:r>
              <a:rPr lang="en-US" dirty="0"/>
              <a:t>= Moderately conserved</a:t>
            </a:r>
          </a:p>
          <a:p>
            <a:r>
              <a:rPr lang="en-US" b="1" dirty="0">
                <a:highlight>
                  <a:srgbClr val="00FF00"/>
                </a:highlight>
              </a:rPr>
              <a:t>Green (7-11) </a:t>
            </a:r>
            <a:r>
              <a:rPr lang="en-US" dirty="0"/>
              <a:t>= Highly conserved</a:t>
            </a:r>
          </a:p>
          <a:p>
            <a:endParaRPr lang="en-US" dirty="0"/>
          </a:p>
          <a:p>
            <a:endParaRPr lang="en-US" dirty="0"/>
          </a:p>
          <a:p>
            <a:r>
              <a:rPr lang="en-US" dirty="0"/>
              <a:t>The amino acid positions marked </a:t>
            </a:r>
            <a:r>
              <a:rPr lang="en-US" dirty="0">
                <a:solidFill>
                  <a:srgbClr val="FF0000"/>
                </a:solidFill>
              </a:rPr>
              <a:t>in </a:t>
            </a:r>
          </a:p>
          <a:p>
            <a:r>
              <a:rPr lang="en-US" dirty="0">
                <a:solidFill>
                  <a:srgbClr val="FF0000"/>
                </a:solidFill>
              </a:rPr>
              <a:t>the red font</a:t>
            </a:r>
            <a:r>
              <a:rPr lang="en-US" dirty="0"/>
              <a:t> have experimental evidence</a:t>
            </a:r>
          </a:p>
          <a:p>
            <a:r>
              <a:rPr lang="en-US" dirty="0"/>
              <a:t>available as the ACE2 interface </a:t>
            </a:r>
          </a:p>
          <a:p>
            <a:r>
              <a:rPr lang="en-US" dirty="0"/>
              <a:t>residues that coronaviruses bind to. </a:t>
            </a:r>
          </a:p>
          <a:p>
            <a:endParaRPr lang="en-US" dirty="0"/>
          </a:p>
          <a:p>
            <a:r>
              <a:rPr lang="en-US" dirty="0"/>
              <a:t>Residues that contact viruses:</a:t>
            </a:r>
          </a:p>
          <a:p>
            <a:r>
              <a:rPr lang="en-US" dirty="0"/>
              <a:t>24, 27, 28, 31, 33, 34, 35, 37, 38, 41, 42, 45, 79, 82, 83, 90, 321, 322, 323, 324, 325, 326, 329, 330, 353, 354, 355, 356, 357, 393.</a:t>
            </a:r>
          </a:p>
          <a:p>
            <a:endParaRPr lang="en-US" dirty="0"/>
          </a:p>
        </p:txBody>
      </p:sp>
      <p:pic>
        <p:nvPicPr>
          <p:cNvPr id="30" name="Picture 29">
            <a:extLst>
              <a:ext uri="{FF2B5EF4-FFF2-40B4-BE49-F238E27FC236}">
                <a16:creationId xmlns:a16="http://schemas.microsoft.com/office/drawing/2014/main" id="{193601BF-BEB0-F5FA-2BA0-8B378697971B}"/>
              </a:ext>
            </a:extLst>
          </p:cNvPr>
          <p:cNvPicPr>
            <a:picLocks noChangeAspect="1"/>
          </p:cNvPicPr>
          <p:nvPr/>
        </p:nvPicPr>
        <p:blipFill>
          <a:blip r:embed="rId2"/>
          <a:srcRect b="28125"/>
          <a:stretch>
            <a:fillRect/>
          </a:stretch>
        </p:blipFill>
        <p:spPr>
          <a:xfrm>
            <a:off x="5110165" y="150019"/>
            <a:ext cx="2409824" cy="6557962"/>
          </a:xfrm>
          <a:prstGeom prst="rect">
            <a:avLst/>
          </a:prstGeom>
        </p:spPr>
      </p:pic>
      <p:graphicFrame>
        <p:nvGraphicFramePr>
          <p:cNvPr id="34" name="Object 33">
            <a:extLst>
              <a:ext uri="{FF2B5EF4-FFF2-40B4-BE49-F238E27FC236}">
                <a16:creationId xmlns:a16="http://schemas.microsoft.com/office/drawing/2014/main" id="{81C659B0-F457-CFCF-273A-C81A8127CDD1}"/>
              </a:ext>
            </a:extLst>
          </p:cNvPr>
          <p:cNvGraphicFramePr>
            <a:graphicFrameLocks noChangeAspect="1"/>
          </p:cNvGraphicFramePr>
          <p:nvPr>
            <p:extLst>
              <p:ext uri="{D42A27DB-BD31-4B8C-83A1-F6EECF244321}">
                <p14:modId xmlns:p14="http://schemas.microsoft.com/office/powerpoint/2010/main" val="882472626"/>
              </p:ext>
            </p:extLst>
          </p:nvPr>
        </p:nvGraphicFramePr>
        <p:xfrm>
          <a:off x="7958142" y="305574"/>
          <a:ext cx="3328984" cy="6108700"/>
        </p:xfrm>
        <a:graphic>
          <a:graphicData uri="http://schemas.openxmlformats.org/presentationml/2006/ole">
            <mc:AlternateContent xmlns:mc="http://schemas.openxmlformats.org/markup-compatibility/2006">
              <mc:Choice xmlns:v="urn:schemas-microsoft-com:vml" Requires="v">
                <p:oleObj name="Worksheet" r:id="rId3" imgW="4737100" imgH="6108700" progId="Excel.Sheet.12">
                  <p:embed/>
                </p:oleObj>
              </mc:Choice>
              <mc:Fallback>
                <p:oleObj name="Worksheet" r:id="rId3" imgW="4737100" imgH="6108700" progId="Excel.Sheet.12">
                  <p:embed/>
                  <p:pic>
                    <p:nvPicPr>
                      <p:cNvPr id="0" name=""/>
                      <p:cNvPicPr/>
                      <p:nvPr/>
                    </p:nvPicPr>
                    <p:blipFill>
                      <a:blip r:embed="rId4"/>
                      <a:stretch>
                        <a:fillRect/>
                      </a:stretch>
                    </p:blipFill>
                    <p:spPr>
                      <a:xfrm>
                        <a:off x="7958142" y="305574"/>
                        <a:ext cx="3328984" cy="6108700"/>
                      </a:xfrm>
                      <a:prstGeom prst="rect">
                        <a:avLst/>
                      </a:prstGeom>
                    </p:spPr>
                  </p:pic>
                </p:oleObj>
              </mc:Fallback>
            </mc:AlternateContent>
          </a:graphicData>
        </a:graphic>
      </p:graphicFrame>
    </p:spTree>
    <p:extLst>
      <p:ext uri="{BB962C8B-B14F-4D97-AF65-F5344CB8AC3E}">
        <p14:creationId xmlns:p14="http://schemas.microsoft.com/office/powerpoint/2010/main" val="2976534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84D7C5-489A-BE95-6B69-7D3764A366A2}"/>
              </a:ext>
            </a:extLst>
          </p:cNvPr>
          <p:cNvSpPr txBox="1"/>
          <p:nvPr/>
        </p:nvSpPr>
        <p:spPr>
          <a:xfrm>
            <a:off x="468880" y="241793"/>
            <a:ext cx="1239442" cy="461665"/>
          </a:xfrm>
          <a:prstGeom prst="rect">
            <a:avLst/>
          </a:prstGeom>
          <a:noFill/>
        </p:spPr>
        <p:txBody>
          <a:bodyPr wrap="none" rtlCol="0">
            <a:spAutoFit/>
          </a:bodyPr>
          <a:lstStyle/>
          <a:p>
            <a:r>
              <a:rPr lang="en-US" sz="2400" b="1" dirty="0"/>
              <a:t>Results</a:t>
            </a:r>
          </a:p>
        </p:txBody>
      </p:sp>
      <p:pic>
        <p:nvPicPr>
          <p:cNvPr id="7" name="Picture 6">
            <a:extLst>
              <a:ext uri="{FF2B5EF4-FFF2-40B4-BE49-F238E27FC236}">
                <a16:creationId xmlns:a16="http://schemas.microsoft.com/office/drawing/2014/main" id="{A816D783-B065-7C2B-06E2-9082A996D9A3}"/>
              </a:ext>
            </a:extLst>
          </p:cNvPr>
          <p:cNvPicPr>
            <a:picLocks noChangeAspect="1"/>
          </p:cNvPicPr>
          <p:nvPr/>
        </p:nvPicPr>
        <p:blipFill>
          <a:blip r:embed="rId2"/>
          <a:srcRect r="57103"/>
          <a:stretch>
            <a:fillRect/>
          </a:stretch>
        </p:blipFill>
        <p:spPr>
          <a:xfrm>
            <a:off x="6672263" y="845347"/>
            <a:ext cx="4840493" cy="5634822"/>
          </a:xfrm>
          <a:prstGeom prst="rect">
            <a:avLst/>
          </a:prstGeom>
        </p:spPr>
      </p:pic>
      <p:pic>
        <p:nvPicPr>
          <p:cNvPr id="8" name="Picture 7">
            <a:extLst>
              <a:ext uri="{FF2B5EF4-FFF2-40B4-BE49-F238E27FC236}">
                <a16:creationId xmlns:a16="http://schemas.microsoft.com/office/drawing/2014/main" id="{63821E11-4935-E17F-C301-40C01DD62E35}"/>
              </a:ext>
            </a:extLst>
          </p:cNvPr>
          <p:cNvPicPr>
            <a:picLocks noChangeAspect="1"/>
          </p:cNvPicPr>
          <p:nvPr/>
        </p:nvPicPr>
        <p:blipFill>
          <a:blip r:embed="rId3"/>
          <a:srcRect l="46084" b="69744"/>
          <a:stretch>
            <a:fillRect/>
          </a:stretch>
        </p:blipFill>
        <p:spPr>
          <a:xfrm>
            <a:off x="7827023" y="99906"/>
            <a:ext cx="2526655" cy="745440"/>
          </a:xfrm>
          <a:prstGeom prst="rect">
            <a:avLst/>
          </a:prstGeom>
        </p:spPr>
      </p:pic>
      <p:pic>
        <p:nvPicPr>
          <p:cNvPr id="10" name="Picture 9">
            <a:extLst>
              <a:ext uri="{FF2B5EF4-FFF2-40B4-BE49-F238E27FC236}">
                <a16:creationId xmlns:a16="http://schemas.microsoft.com/office/drawing/2014/main" id="{9F07135B-7487-8801-E35C-6653267B65A9}"/>
              </a:ext>
            </a:extLst>
          </p:cNvPr>
          <p:cNvPicPr>
            <a:picLocks noChangeAspect="1"/>
          </p:cNvPicPr>
          <p:nvPr/>
        </p:nvPicPr>
        <p:blipFill>
          <a:blip r:embed="rId4"/>
          <a:stretch>
            <a:fillRect/>
          </a:stretch>
        </p:blipFill>
        <p:spPr>
          <a:xfrm>
            <a:off x="598487" y="845345"/>
            <a:ext cx="5886140" cy="5634822"/>
          </a:xfrm>
          <a:prstGeom prst="rect">
            <a:avLst/>
          </a:prstGeom>
        </p:spPr>
      </p:pic>
    </p:spTree>
    <p:extLst>
      <p:ext uri="{BB962C8B-B14F-4D97-AF65-F5344CB8AC3E}">
        <p14:creationId xmlns:p14="http://schemas.microsoft.com/office/powerpoint/2010/main" val="177374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888A5-F518-C397-DB26-4311B45CE0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7A2BDB9-CF81-0021-F943-FAEDFCFCDE10}"/>
              </a:ext>
            </a:extLst>
          </p:cNvPr>
          <p:cNvSpPr txBox="1"/>
          <p:nvPr/>
        </p:nvSpPr>
        <p:spPr>
          <a:xfrm>
            <a:off x="445539" y="246261"/>
            <a:ext cx="1239442" cy="461665"/>
          </a:xfrm>
          <a:prstGeom prst="rect">
            <a:avLst/>
          </a:prstGeom>
          <a:noFill/>
        </p:spPr>
        <p:txBody>
          <a:bodyPr wrap="none" rtlCol="0">
            <a:spAutoFit/>
          </a:bodyPr>
          <a:lstStyle/>
          <a:p>
            <a:r>
              <a:rPr lang="en-US" sz="2400" b="1" dirty="0"/>
              <a:t>Results</a:t>
            </a:r>
          </a:p>
        </p:txBody>
      </p:sp>
      <p:pic>
        <p:nvPicPr>
          <p:cNvPr id="4" name="Picture 3">
            <a:extLst>
              <a:ext uri="{FF2B5EF4-FFF2-40B4-BE49-F238E27FC236}">
                <a16:creationId xmlns:a16="http://schemas.microsoft.com/office/drawing/2014/main" id="{AB0AE73E-8626-FA8E-EBB6-B8FE58C1D41F}"/>
              </a:ext>
            </a:extLst>
          </p:cNvPr>
          <p:cNvPicPr>
            <a:picLocks noChangeAspect="1"/>
          </p:cNvPicPr>
          <p:nvPr/>
        </p:nvPicPr>
        <p:blipFill>
          <a:blip r:embed="rId2"/>
          <a:stretch>
            <a:fillRect/>
          </a:stretch>
        </p:blipFill>
        <p:spPr>
          <a:xfrm>
            <a:off x="176980" y="707927"/>
            <a:ext cx="11783961" cy="5648628"/>
          </a:xfrm>
          <a:prstGeom prst="rect">
            <a:avLst/>
          </a:prstGeom>
        </p:spPr>
      </p:pic>
    </p:spTree>
    <p:extLst>
      <p:ext uri="{BB962C8B-B14F-4D97-AF65-F5344CB8AC3E}">
        <p14:creationId xmlns:p14="http://schemas.microsoft.com/office/powerpoint/2010/main" val="3633118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0063074A-FDC9-98EB-F8B9-8A6440BE0578}"/>
              </a:ext>
            </a:extLst>
          </p:cNvPr>
          <p:cNvGraphicFramePr>
            <a:graphicFrameLocks noChangeAspect="1"/>
          </p:cNvGraphicFramePr>
          <p:nvPr>
            <p:extLst>
              <p:ext uri="{D42A27DB-BD31-4B8C-83A1-F6EECF244321}">
                <p14:modId xmlns:p14="http://schemas.microsoft.com/office/powerpoint/2010/main" val="1040308592"/>
              </p:ext>
            </p:extLst>
          </p:nvPr>
        </p:nvGraphicFramePr>
        <p:xfrm>
          <a:off x="742951" y="914400"/>
          <a:ext cx="7215188" cy="5568949"/>
        </p:xfrm>
        <a:graphic>
          <a:graphicData uri="http://schemas.openxmlformats.org/presentationml/2006/ole">
            <mc:AlternateContent xmlns:mc="http://schemas.openxmlformats.org/markup-compatibility/2006">
              <mc:Choice xmlns:v="urn:schemas-microsoft-com:vml" Requires="v">
                <p:oleObj name="Worksheet" r:id="rId2" imgW="10706100" imgH="6108700" progId="Excel.Sheet.12">
                  <p:embed/>
                </p:oleObj>
              </mc:Choice>
              <mc:Fallback>
                <p:oleObj name="Worksheet" r:id="rId2" imgW="10706100" imgH="6108700" progId="Excel.Sheet.12">
                  <p:embed/>
                  <p:pic>
                    <p:nvPicPr>
                      <p:cNvPr id="0" name=""/>
                      <p:cNvPicPr/>
                      <p:nvPr/>
                    </p:nvPicPr>
                    <p:blipFill>
                      <a:blip r:embed="rId3"/>
                      <a:stretch>
                        <a:fillRect/>
                      </a:stretch>
                    </p:blipFill>
                    <p:spPr>
                      <a:xfrm>
                        <a:off x="742951" y="914400"/>
                        <a:ext cx="7215188" cy="5568949"/>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FEB7AFE1-1CB2-952C-F467-6E79295802A8}"/>
              </a:ext>
            </a:extLst>
          </p:cNvPr>
          <p:cNvSpPr txBox="1"/>
          <p:nvPr/>
        </p:nvSpPr>
        <p:spPr>
          <a:xfrm>
            <a:off x="445539" y="246261"/>
            <a:ext cx="1239442" cy="461665"/>
          </a:xfrm>
          <a:prstGeom prst="rect">
            <a:avLst/>
          </a:prstGeom>
          <a:noFill/>
        </p:spPr>
        <p:txBody>
          <a:bodyPr wrap="none" rtlCol="0">
            <a:spAutoFit/>
          </a:bodyPr>
          <a:lstStyle/>
          <a:p>
            <a:r>
              <a:rPr lang="en-US" sz="2400" b="1" dirty="0"/>
              <a:t>Results</a:t>
            </a:r>
          </a:p>
        </p:txBody>
      </p:sp>
      <p:graphicFrame>
        <p:nvGraphicFramePr>
          <p:cNvPr id="5" name="Table 4">
            <a:extLst>
              <a:ext uri="{FF2B5EF4-FFF2-40B4-BE49-F238E27FC236}">
                <a16:creationId xmlns:a16="http://schemas.microsoft.com/office/drawing/2014/main" id="{62D307AB-90DC-875D-6A40-B4548C8AB085}"/>
              </a:ext>
            </a:extLst>
          </p:cNvPr>
          <p:cNvGraphicFramePr>
            <a:graphicFrameLocks noGrp="1"/>
          </p:cNvGraphicFramePr>
          <p:nvPr>
            <p:extLst>
              <p:ext uri="{D42A27DB-BD31-4B8C-83A1-F6EECF244321}">
                <p14:modId xmlns:p14="http://schemas.microsoft.com/office/powerpoint/2010/main" val="1604270534"/>
              </p:ext>
            </p:extLst>
          </p:nvPr>
        </p:nvGraphicFramePr>
        <p:xfrm>
          <a:off x="8408987" y="914399"/>
          <a:ext cx="3221038" cy="2043112"/>
        </p:xfrm>
        <a:graphic>
          <a:graphicData uri="http://schemas.openxmlformats.org/drawingml/2006/table">
            <a:tbl>
              <a:tblPr>
                <a:tableStyleId>{5C22544A-7EE6-4342-B048-85BDC9FD1C3A}</a:tableStyleId>
              </a:tblPr>
              <a:tblGrid>
                <a:gridCol w="2122273">
                  <a:extLst>
                    <a:ext uri="{9D8B030D-6E8A-4147-A177-3AD203B41FA5}">
                      <a16:colId xmlns:a16="http://schemas.microsoft.com/office/drawing/2014/main" val="465490842"/>
                    </a:ext>
                  </a:extLst>
                </a:gridCol>
                <a:gridCol w="1098765">
                  <a:extLst>
                    <a:ext uri="{9D8B030D-6E8A-4147-A177-3AD203B41FA5}">
                      <a16:colId xmlns:a16="http://schemas.microsoft.com/office/drawing/2014/main" val="3087277503"/>
                    </a:ext>
                  </a:extLst>
                </a:gridCol>
              </a:tblGrid>
              <a:tr h="255389">
                <a:tc>
                  <a:txBody>
                    <a:bodyPr/>
                    <a:lstStyle/>
                    <a:p>
                      <a:pPr algn="l" fontAlgn="b">
                        <a:buNone/>
                      </a:pP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t">
                        <a:buNone/>
                      </a:pPr>
                      <a:r>
                        <a:rPr lang="en-US" sz="1100" u="none" strike="noStrike">
                          <a:effectLst/>
                        </a:rPr>
                        <a:t>Value</a:t>
                      </a:r>
                      <a:endParaRPr lang="en-US" sz="11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98694316"/>
                  </a:ext>
                </a:extLst>
              </a:tr>
              <a:tr h="255389">
                <a:tc>
                  <a:txBody>
                    <a:bodyPr/>
                    <a:lstStyle/>
                    <a:p>
                      <a:pPr algn="ctr" fontAlgn="t">
                        <a:buNone/>
                      </a:pPr>
                      <a:r>
                        <a:rPr lang="en-US" sz="1100" u="none" strike="noStrike" dirty="0" err="1">
                          <a:effectLst/>
                        </a:rPr>
                        <a:t>Mean_Conservation_Bat</a:t>
                      </a:r>
                      <a:endParaRPr lang="en-US" sz="11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b">
                        <a:buNone/>
                      </a:pPr>
                      <a:r>
                        <a:rPr lang="en-US" sz="1100" u="none" strike="noStrike">
                          <a:effectLst/>
                        </a:rPr>
                        <a:t>8.322580645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35157060"/>
                  </a:ext>
                </a:extLst>
              </a:tr>
              <a:tr h="255389">
                <a:tc>
                  <a:txBody>
                    <a:bodyPr/>
                    <a:lstStyle/>
                    <a:p>
                      <a:pPr algn="ctr" fontAlgn="t">
                        <a:buNone/>
                      </a:pPr>
                      <a:r>
                        <a:rPr lang="en-US" sz="1100" u="none" strike="noStrike">
                          <a:effectLst/>
                        </a:rPr>
                        <a:t>Mean_Conservation_NonBat</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ctr" fontAlgn="b">
                        <a:buNone/>
                      </a:pPr>
                      <a:r>
                        <a:rPr lang="en-US" sz="1100" u="none" strike="noStrike">
                          <a:effectLst/>
                        </a:rPr>
                        <a:t>8.387096774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16287938"/>
                  </a:ext>
                </a:extLst>
              </a:tr>
              <a:tr h="255389">
                <a:tc>
                  <a:txBody>
                    <a:bodyPr/>
                    <a:lstStyle/>
                    <a:p>
                      <a:pPr algn="ctr" fontAlgn="t">
                        <a:buNone/>
                      </a:pPr>
                      <a:r>
                        <a:rPr lang="en-US" sz="1100" u="none" strike="noStrike">
                          <a:effectLst/>
                        </a:rPr>
                        <a:t>Mean_Entropy_Bat</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ctr" fontAlgn="b">
                        <a:buNone/>
                      </a:pPr>
                      <a:r>
                        <a:rPr lang="en-US" sz="1100" u="none" strike="noStrike" dirty="0">
                          <a:effectLst/>
                        </a:rPr>
                        <a:t>0.743914678</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76584349"/>
                  </a:ext>
                </a:extLst>
              </a:tr>
              <a:tr h="255389">
                <a:tc>
                  <a:txBody>
                    <a:bodyPr/>
                    <a:lstStyle/>
                    <a:p>
                      <a:pPr algn="ctr" fontAlgn="t">
                        <a:buNone/>
                      </a:pPr>
                      <a:r>
                        <a:rPr lang="en-US" sz="1100" u="none" strike="noStrike">
                          <a:effectLst/>
                        </a:rPr>
                        <a:t>Mean_Entropy_NonBat</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ctr" fontAlgn="b">
                        <a:buNone/>
                      </a:pPr>
                      <a:r>
                        <a:rPr lang="en-US" sz="1100" u="none" strike="noStrike">
                          <a:effectLst/>
                        </a:rPr>
                        <a:t>0.612500732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06202953"/>
                  </a:ext>
                </a:extLst>
              </a:tr>
              <a:tr h="255389">
                <a:tc>
                  <a:txBody>
                    <a:bodyPr/>
                    <a:lstStyle/>
                    <a:p>
                      <a:pPr algn="ctr" fontAlgn="t">
                        <a:buNone/>
                      </a:pPr>
                      <a:r>
                        <a:rPr lang="en-US" sz="1100" u="none" strike="noStrike">
                          <a:effectLst/>
                        </a:rPr>
                        <a:t>Num_Positions</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ctr" fontAlgn="b">
                        <a:buNone/>
                      </a:pPr>
                      <a:r>
                        <a:rPr lang="en-US" sz="1100" u="none" strike="noStrike">
                          <a:effectLst/>
                        </a:rPr>
                        <a:t>31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7175911"/>
                  </a:ext>
                </a:extLst>
              </a:tr>
              <a:tr h="255389">
                <a:tc>
                  <a:txBody>
                    <a:bodyPr/>
                    <a:lstStyle/>
                    <a:p>
                      <a:pPr algn="ctr" fontAlgn="t">
                        <a:buNone/>
                      </a:pPr>
                      <a:r>
                        <a:rPr lang="en-US" sz="1100" u="none" strike="noStrike">
                          <a:effectLst/>
                        </a:rPr>
                        <a:t>Num_Consensus_Different</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ctr" fontAlgn="b">
                        <a:buNone/>
                      </a:pPr>
                      <a:r>
                        <a:rPr lang="en-US" sz="1100" u="none" strike="noStrike">
                          <a:effectLst/>
                        </a:rPr>
                        <a:t>21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46319848"/>
                  </a:ext>
                </a:extLst>
              </a:tr>
              <a:tr h="255389">
                <a:tc>
                  <a:txBody>
                    <a:bodyPr/>
                    <a:lstStyle/>
                    <a:p>
                      <a:pPr algn="ctr" fontAlgn="t">
                        <a:buNone/>
                      </a:pPr>
                      <a:r>
                        <a:rPr lang="en-US" sz="1100" u="none" strike="noStrike">
                          <a:effectLst/>
                        </a:rPr>
                        <a:t>Num_Consensus_Same</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ctr" fontAlgn="b">
                        <a:buNone/>
                      </a:pPr>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688889"/>
                  </a:ext>
                </a:extLst>
              </a:tr>
            </a:tbl>
          </a:graphicData>
        </a:graphic>
      </p:graphicFrame>
    </p:spTree>
    <p:extLst>
      <p:ext uri="{BB962C8B-B14F-4D97-AF65-F5344CB8AC3E}">
        <p14:creationId xmlns:p14="http://schemas.microsoft.com/office/powerpoint/2010/main" val="2310021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C60726-AF13-4B55-F7C6-4D808E5EF120}"/>
              </a:ext>
            </a:extLst>
          </p:cNvPr>
          <p:cNvSpPr txBox="1"/>
          <p:nvPr/>
        </p:nvSpPr>
        <p:spPr>
          <a:xfrm>
            <a:off x="445539" y="246261"/>
            <a:ext cx="1728358" cy="461665"/>
          </a:xfrm>
          <a:prstGeom prst="rect">
            <a:avLst/>
          </a:prstGeom>
          <a:noFill/>
        </p:spPr>
        <p:txBody>
          <a:bodyPr wrap="none" rtlCol="0">
            <a:spAutoFit/>
          </a:bodyPr>
          <a:lstStyle/>
          <a:p>
            <a:r>
              <a:rPr lang="en-US" sz="2400" b="1" dirty="0"/>
              <a:t>Conclusion</a:t>
            </a:r>
          </a:p>
        </p:txBody>
      </p:sp>
      <p:sp>
        <p:nvSpPr>
          <p:cNvPr id="3" name="TextBox 2">
            <a:extLst>
              <a:ext uri="{FF2B5EF4-FFF2-40B4-BE49-F238E27FC236}">
                <a16:creationId xmlns:a16="http://schemas.microsoft.com/office/drawing/2014/main" id="{0927E11A-2F5B-34FA-7A13-8BDAFF53207A}"/>
              </a:ext>
            </a:extLst>
          </p:cNvPr>
          <p:cNvSpPr txBox="1"/>
          <p:nvPr/>
        </p:nvSpPr>
        <p:spPr>
          <a:xfrm>
            <a:off x="357890" y="1028701"/>
            <a:ext cx="11476219" cy="3730252"/>
          </a:xfrm>
          <a:prstGeom prst="rect">
            <a:avLst/>
          </a:prstGeom>
          <a:noFill/>
        </p:spPr>
        <p:txBody>
          <a:bodyPr wrap="none" rtlCol="0">
            <a:spAutoFit/>
          </a:bodyPr>
          <a:lstStyle/>
          <a:p>
            <a:pPr marL="742950" lvl="1" indent="-285750">
              <a:buFont typeface="Arial" panose="020B0604020202020204" pitchFamily="34" charset="0"/>
              <a:buChar char="•"/>
            </a:pPr>
            <a:r>
              <a:rPr lang="en-US" dirty="0"/>
              <a:t>Mean conservation score: Both bats and non-bats show high average conservation score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Mean entropy was not significantly different either (p-value was 0.24 when student t test was used)</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Out of the 31 positions checked, 21 positions have different consensus residues, while 10 have the same </a:t>
            </a:r>
          </a:p>
          <a:p>
            <a:pPr lvl="1"/>
            <a:r>
              <a:rPr lang="en-US" dirty="0"/>
              <a:t>consensus, confirming that a majority of them are fundamental differences in the dominant amino acids</a:t>
            </a:r>
          </a:p>
          <a:p>
            <a:pPr lvl="1"/>
            <a:r>
              <a:rPr lang="en-US" dirty="0"/>
              <a:t>between bat and non-bat ACE2 sequences.</a:t>
            </a:r>
          </a:p>
          <a:p>
            <a:pPr lvl="1"/>
            <a:endParaRPr lang="en-US" dirty="0"/>
          </a:p>
          <a:p>
            <a:pPr marL="742950" lvl="1" indent="-285750">
              <a:lnSpc>
                <a:spcPct val="110000"/>
              </a:lnSpc>
              <a:spcAft>
                <a:spcPts val="600"/>
              </a:spcAft>
              <a:buSzPct val="87000"/>
              <a:buFont typeface="Arial" panose="020B0604020202020204" pitchFamily="34" charset="0"/>
              <a:buChar char="•"/>
            </a:pPr>
            <a:r>
              <a:rPr lang="en-US" dirty="0"/>
              <a:t>Are bats and other mammals evolving in response to coronaviruses? </a:t>
            </a:r>
            <a:r>
              <a:rPr lang="en-US" b="1" dirty="0"/>
              <a:t>Yes</a:t>
            </a:r>
          </a:p>
          <a:p>
            <a:pPr marL="742950" lvl="1" indent="-285750">
              <a:lnSpc>
                <a:spcPct val="110000"/>
              </a:lnSpc>
              <a:spcAft>
                <a:spcPts val="600"/>
              </a:spcAft>
              <a:buSzPct val="87000"/>
              <a:buFont typeface="Arial" panose="020B0604020202020204" pitchFamily="34" charset="0"/>
              <a:buChar char="•"/>
            </a:pPr>
            <a:r>
              <a:rPr lang="en-US" dirty="0"/>
              <a:t>Are bats experiencing stronger selection in angiotensin-converting enzyme 2 (ACE2), which is the host </a:t>
            </a:r>
          </a:p>
          <a:p>
            <a:pPr lvl="1">
              <a:lnSpc>
                <a:spcPct val="110000"/>
              </a:lnSpc>
              <a:spcAft>
                <a:spcPts val="600"/>
              </a:spcAft>
              <a:buSzPct val="87000"/>
            </a:pPr>
            <a:r>
              <a:rPr lang="en-US" dirty="0"/>
              <a:t>protein bound by SARS-CoV and SARS-CoV-2? </a:t>
            </a:r>
            <a:r>
              <a:rPr lang="en-US" b="1" dirty="0"/>
              <a:t>Not sure</a:t>
            </a:r>
          </a:p>
          <a:p>
            <a:pPr lvl="1"/>
            <a:endParaRPr lang="en-US" dirty="0"/>
          </a:p>
        </p:txBody>
      </p:sp>
    </p:spTree>
    <p:extLst>
      <p:ext uri="{BB962C8B-B14F-4D97-AF65-F5344CB8AC3E}">
        <p14:creationId xmlns:p14="http://schemas.microsoft.com/office/powerpoint/2010/main" val="806658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E07B79-0F45-72DA-7337-9FCA04D3F96D}"/>
              </a:ext>
            </a:extLst>
          </p:cNvPr>
          <p:cNvSpPr txBox="1"/>
          <p:nvPr/>
        </p:nvSpPr>
        <p:spPr>
          <a:xfrm>
            <a:off x="445539" y="246261"/>
            <a:ext cx="1239442" cy="461665"/>
          </a:xfrm>
          <a:prstGeom prst="rect">
            <a:avLst/>
          </a:prstGeom>
          <a:noFill/>
        </p:spPr>
        <p:txBody>
          <a:bodyPr wrap="none" rtlCol="0">
            <a:spAutoFit/>
          </a:bodyPr>
          <a:lstStyle/>
          <a:p>
            <a:r>
              <a:rPr lang="en-US" sz="2400" b="1" dirty="0"/>
              <a:t>Results</a:t>
            </a:r>
          </a:p>
        </p:txBody>
      </p:sp>
      <p:pic>
        <p:nvPicPr>
          <p:cNvPr id="4" name="Picture 3" descr="A graph with red lines&#10;&#10;AI-generated content may be incorrect.">
            <a:extLst>
              <a:ext uri="{FF2B5EF4-FFF2-40B4-BE49-F238E27FC236}">
                <a16:creationId xmlns:a16="http://schemas.microsoft.com/office/drawing/2014/main" id="{B1A1540F-06E9-61BC-9BAD-AE99ADA6C843}"/>
              </a:ext>
            </a:extLst>
          </p:cNvPr>
          <p:cNvPicPr>
            <a:picLocks noChangeAspect="1"/>
          </p:cNvPicPr>
          <p:nvPr/>
        </p:nvPicPr>
        <p:blipFill>
          <a:blip r:embed="rId2"/>
          <a:srcRect r="22072"/>
          <a:stretch>
            <a:fillRect/>
          </a:stretch>
        </p:blipFill>
        <p:spPr>
          <a:xfrm>
            <a:off x="445539" y="828675"/>
            <a:ext cx="5700600" cy="5486400"/>
          </a:xfrm>
          <a:prstGeom prst="rect">
            <a:avLst/>
          </a:prstGeom>
        </p:spPr>
      </p:pic>
      <p:sp>
        <p:nvSpPr>
          <p:cNvPr id="5" name="TextBox 4">
            <a:extLst>
              <a:ext uri="{FF2B5EF4-FFF2-40B4-BE49-F238E27FC236}">
                <a16:creationId xmlns:a16="http://schemas.microsoft.com/office/drawing/2014/main" id="{C98F7189-1344-3BB8-A2AF-E50101A10A08}"/>
              </a:ext>
            </a:extLst>
          </p:cNvPr>
          <p:cNvSpPr txBox="1"/>
          <p:nvPr/>
        </p:nvSpPr>
        <p:spPr>
          <a:xfrm>
            <a:off x="6317701" y="871537"/>
            <a:ext cx="5700600" cy="4524315"/>
          </a:xfrm>
          <a:prstGeom prst="rect">
            <a:avLst/>
          </a:prstGeom>
          <a:noFill/>
        </p:spPr>
        <p:txBody>
          <a:bodyPr wrap="square" rtlCol="0">
            <a:spAutoFit/>
          </a:bodyPr>
          <a:lstStyle/>
          <a:p>
            <a:r>
              <a:rPr lang="en-US" dirty="0"/>
              <a:t>The Divergence score is plotted on the X-axis using a </a:t>
            </a:r>
          </a:p>
          <a:p>
            <a:r>
              <a:rPr lang="en-US" dirty="0"/>
              <a:t>custom metric that combines:</a:t>
            </a:r>
          </a:p>
          <a:p>
            <a:r>
              <a:rPr lang="en-US" dirty="0"/>
              <a:t>Consensus difference (binary: 0 if same, </a:t>
            </a:r>
          </a:p>
          <a:p>
            <a:r>
              <a:rPr lang="en-US" dirty="0"/>
              <a:t>1 if different between bat and non-bat),</a:t>
            </a:r>
          </a:p>
          <a:p>
            <a:r>
              <a:rPr lang="en-US" dirty="0"/>
              <a:t>Absolute difference in entropy values (bat vs. non-bat),</a:t>
            </a:r>
          </a:p>
          <a:p>
            <a:r>
              <a:rPr lang="en-US" dirty="0"/>
              <a:t>Scaled difference in conservation scores between </a:t>
            </a:r>
          </a:p>
          <a:p>
            <a:r>
              <a:rPr lang="en-US" dirty="0"/>
              <a:t>groups (weighted).</a:t>
            </a:r>
          </a:p>
          <a:p>
            <a:r>
              <a:rPr lang="en-US" dirty="0"/>
              <a:t> </a:t>
            </a:r>
          </a:p>
          <a:p>
            <a:r>
              <a:rPr lang="en-US" b="1" dirty="0"/>
              <a:t>Position 79 </a:t>
            </a:r>
            <a:r>
              <a:rPr lang="en-US" dirty="0"/>
              <a:t>has the highest divergence, </a:t>
            </a:r>
          </a:p>
          <a:p>
            <a:r>
              <a:rPr lang="en-US" dirty="0"/>
              <a:t>suggesting a likely functionally or structurally important difference between bat and non-bat ACE2 at this site.</a:t>
            </a:r>
          </a:p>
          <a:p>
            <a:endParaRPr lang="en-US" dirty="0"/>
          </a:p>
          <a:p>
            <a:r>
              <a:rPr lang="en-US" dirty="0"/>
              <a:t>Other highly divergent residues include 31, 41, 27, 330, etc.</a:t>
            </a:r>
          </a:p>
          <a:p>
            <a:endParaRPr lang="en-US" dirty="0"/>
          </a:p>
        </p:txBody>
      </p:sp>
    </p:spTree>
    <p:extLst>
      <p:ext uri="{BB962C8B-B14F-4D97-AF65-F5344CB8AC3E}">
        <p14:creationId xmlns:p14="http://schemas.microsoft.com/office/powerpoint/2010/main" val="2330313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4579718-AEF3-CADE-8AE2-A151CCF1B583}"/>
              </a:ext>
            </a:extLst>
          </p:cNvPr>
          <p:cNvSpPr txBox="1"/>
          <p:nvPr/>
        </p:nvSpPr>
        <p:spPr>
          <a:xfrm>
            <a:off x="640080" y="914399"/>
            <a:ext cx="3000587" cy="4160520"/>
          </a:xfrm>
          <a:prstGeom prst="rect">
            <a:avLst/>
          </a:prstGeom>
        </p:spPr>
        <p:txBody>
          <a:bodyPr vert="horz" lIns="91440" tIns="45720" rIns="91440" bIns="45720" rtlCol="0" anchor="t">
            <a:normAutofit/>
          </a:bodyPr>
          <a:lstStyle/>
          <a:p>
            <a:pPr>
              <a:spcBef>
                <a:spcPct val="0"/>
              </a:spcBef>
              <a:spcAft>
                <a:spcPts val="600"/>
              </a:spcAft>
            </a:pPr>
            <a:r>
              <a:rPr lang="en-US" sz="3600" b="1" dirty="0">
                <a:latin typeface="+mj-lt"/>
                <a:ea typeface="+mj-ea"/>
                <a:cs typeface="+mj-cs"/>
              </a:rPr>
              <a:t>Outline</a:t>
            </a:r>
          </a:p>
        </p:txBody>
      </p:sp>
      <p:cxnSp>
        <p:nvCxnSpPr>
          <p:cNvPr id="22" name="Straight Connector 21">
            <a:extLst>
              <a:ext uri="{FF2B5EF4-FFF2-40B4-BE49-F238E27FC236}">
                <a16:creationId xmlns:a16="http://schemas.microsoft.com/office/drawing/2014/main" id="{05ADA91C-AD52-A530-A898-AD6E698745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TextBox 2">
            <a:extLst>
              <a:ext uri="{FF2B5EF4-FFF2-40B4-BE49-F238E27FC236}">
                <a16:creationId xmlns:a16="http://schemas.microsoft.com/office/drawing/2014/main" id="{BA1C92F0-04BF-C94F-A056-5939C2B70022}"/>
              </a:ext>
            </a:extLst>
          </p:cNvPr>
          <p:cNvGraphicFramePr/>
          <p:nvPr>
            <p:extLst>
              <p:ext uri="{D42A27DB-BD31-4B8C-83A1-F6EECF244321}">
                <p14:modId xmlns:p14="http://schemas.microsoft.com/office/powerpoint/2010/main" val="2630955437"/>
              </p:ext>
            </p:extLst>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6912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5B73DE-341F-F069-1750-BC255B985B16}"/>
              </a:ext>
            </a:extLst>
          </p:cNvPr>
          <p:cNvSpPr txBox="1"/>
          <p:nvPr/>
        </p:nvSpPr>
        <p:spPr>
          <a:xfrm>
            <a:off x="835817" y="909935"/>
            <a:ext cx="10922795" cy="4524315"/>
          </a:xfrm>
          <a:prstGeom prst="rect">
            <a:avLst/>
          </a:prstGeom>
          <a:noFill/>
        </p:spPr>
        <p:txBody>
          <a:bodyPr wrap="square">
            <a:spAutoFit/>
          </a:bodyPr>
          <a:lstStyle/>
          <a:p>
            <a:r>
              <a:rPr lang="en-US" dirty="0"/>
              <a:t>Low-Gan et al. (2021) highlight that positions </a:t>
            </a:r>
            <a:r>
              <a:rPr lang="en-US" b="1" dirty="0"/>
              <a:t>24, 34, 79, and 82</a:t>
            </a:r>
            <a:r>
              <a:rPr lang="en-US" dirty="0"/>
              <a:t> frequently exhibit more than one amino acid variant across ACE2 orthologs, reflecting evolutionary flexibility</a:t>
            </a:r>
          </a:p>
          <a:p>
            <a:endParaRPr lang="en-US" dirty="0"/>
          </a:p>
          <a:p>
            <a:r>
              <a:rPr lang="en-US" dirty="0"/>
              <a:t>Alexander et al. (2020) also flagged </a:t>
            </a:r>
            <a:r>
              <a:rPr lang="en-US" b="1" dirty="0"/>
              <a:t>Leu79</a:t>
            </a:r>
            <a:r>
              <a:rPr lang="en-US" dirty="0"/>
              <a:t> as a site with high interspecies divergence correlated with host range susceptibility to SARS‑CoV‑2</a:t>
            </a:r>
          </a:p>
          <a:p>
            <a:endParaRPr lang="en-US" dirty="0"/>
          </a:p>
          <a:p>
            <a:r>
              <a:rPr lang="en-US" dirty="0"/>
              <a:t>Mutation </a:t>
            </a:r>
            <a:r>
              <a:rPr lang="en-US" b="1" dirty="0"/>
              <a:t>T27W</a:t>
            </a:r>
            <a:r>
              <a:rPr lang="en-US" dirty="0"/>
              <a:t> in human ACE2 significantly enhances binding to SARS‑CoV‑2 RBD, demonstrating that residue 27 directly influences viral interaction (Ye et al, 2021)</a:t>
            </a:r>
          </a:p>
          <a:p>
            <a:endParaRPr lang="en-US" dirty="0"/>
          </a:p>
          <a:p>
            <a:r>
              <a:rPr lang="en-US" b="1" dirty="0"/>
              <a:t>Position 31 (K31)</a:t>
            </a:r>
            <a:r>
              <a:rPr lang="en-US" dirty="0"/>
              <a:t> and </a:t>
            </a:r>
            <a:r>
              <a:rPr lang="en-US" b="1" dirty="0"/>
              <a:t>Position 41 (Y41)</a:t>
            </a:r>
            <a:r>
              <a:rPr lang="en-US" dirty="0"/>
              <a:t>: Both belong to the critical </a:t>
            </a:r>
            <a:r>
              <a:rPr lang="en-US" b="1" dirty="0"/>
              <a:t>ACE2–SARS RBD binding interface</a:t>
            </a:r>
            <a:r>
              <a:rPr lang="en-US" dirty="0"/>
              <a:t>. In silico investigations found functional contributions of residues in the </a:t>
            </a:r>
            <a:r>
              <a:rPr lang="en-US" b="1" dirty="0"/>
              <a:t>24–38 and 41–42</a:t>
            </a:r>
            <a:r>
              <a:rPr lang="en-US" dirty="0"/>
              <a:t> regions to spike interaction affinity and specificity (Jafary et al, 2021)</a:t>
            </a:r>
          </a:p>
          <a:p>
            <a:endParaRPr lang="en-US" dirty="0"/>
          </a:p>
          <a:p>
            <a:r>
              <a:rPr lang="en-US" b="1" dirty="0"/>
              <a:t>Position 330 (N330)</a:t>
            </a:r>
            <a:r>
              <a:rPr lang="en-US" dirty="0"/>
              <a:t>: Mutation </a:t>
            </a:r>
            <a:r>
              <a:rPr lang="en-US" b="1" dirty="0"/>
              <a:t>N330Y</a:t>
            </a:r>
            <a:r>
              <a:rPr lang="en-US" dirty="0"/>
              <a:t> in human ACE2 has been shown experimentally to enhance spike binding, underlining its functional importance in RBD engagement (Ye et al, 2021)</a:t>
            </a:r>
          </a:p>
          <a:p>
            <a:endParaRPr lang="en-US" dirty="0"/>
          </a:p>
        </p:txBody>
      </p:sp>
      <p:sp>
        <p:nvSpPr>
          <p:cNvPr id="4" name="TextBox 3">
            <a:extLst>
              <a:ext uri="{FF2B5EF4-FFF2-40B4-BE49-F238E27FC236}">
                <a16:creationId xmlns:a16="http://schemas.microsoft.com/office/drawing/2014/main" id="{E6592866-378B-0AD1-B08C-49CA3C81016A}"/>
              </a:ext>
            </a:extLst>
          </p:cNvPr>
          <p:cNvSpPr txBox="1"/>
          <p:nvPr/>
        </p:nvSpPr>
        <p:spPr>
          <a:xfrm>
            <a:off x="431252" y="346274"/>
            <a:ext cx="2100255" cy="461665"/>
          </a:xfrm>
          <a:prstGeom prst="rect">
            <a:avLst/>
          </a:prstGeom>
          <a:noFill/>
        </p:spPr>
        <p:txBody>
          <a:bodyPr wrap="none" rtlCol="0">
            <a:spAutoFit/>
          </a:bodyPr>
          <a:lstStyle/>
          <a:p>
            <a:r>
              <a:rPr lang="en-US" sz="2400" b="1" dirty="0"/>
              <a:t>Interpretation</a:t>
            </a:r>
          </a:p>
        </p:txBody>
      </p:sp>
      <p:sp>
        <p:nvSpPr>
          <p:cNvPr id="6" name="TextBox 5">
            <a:extLst>
              <a:ext uri="{FF2B5EF4-FFF2-40B4-BE49-F238E27FC236}">
                <a16:creationId xmlns:a16="http://schemas.microsoft.com/office/drawing/2014/main" id="{471C8095-0D2A-0CD1-BD01-5FD2A1F34D88}"/>
              </a:ext>
            </a:extLst>
          </p:cNvPr>
          <p:cNvSpPr txBox="1"/>
          <p:nvPr/>
        </p:nvSpPr>
        <p:spPr>
          <a:xfrm>
            <a:off x="391715" y="5347900"/>
            <a:ext cx="11408570" cy="1200329"/>
          </a:xfrm>
          <a:prstGeom prst="rect">
            <a:avLst/>
          </a:prstGeom>
          <a:noFill/>
        </p:spPr>
        <p:txBody>
          <a:bodyPr wrap="square">
            <a:spAutoFit/>
          </a:bodyPr>
          <a:lstStyle/>
          <a:p>
            <a:r>
              <a:rPr lang="en-US" dirty="0"/>
              <a:t>Conclusion: The finding that </a:t>
            </a:r>
            <a:r>
              <a:rPr lang="en-US" b="1" dirty="0"/>
              <a:t>Position 79</a:t>
            </a:r>
            <a:r>
              <a:rPr lang="en-US" dirty="0"/>
              <a:t> ranks as the most divergent among bat vs non-bat ACE2 sequences aligns with published observations of its variability and structural evolution. Alongside </a:t>
            </a:r>
            <a:r>
              <a:rPr lang="en-US" b="1" dirty="0"/>
              <a:t>27, 31, 41, and 330</a:t>
            </a:r>
            <a:r>
              <a:rPr lang="en-US" dirty="0"/>
              <a:t>, these residues are among the known ACE2 sites that influence coronavirus spike binding, host specificity, and infection susceptibility.</a:t>
            </a:r>
          </a:p>
        </p:txBody>
      </p:sp>
    </p:spTree>
    <p:extLst>
      <p:ext uri="{BB962C8B-B14F-4D97-AF65-F5344CB8AC3E}">
        <p14:creationId xmlns:p14="http://schemas.microsoft.com/office/powerpoint/2010/main" val="495468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4" name="Picture 3" descr="Bat flying at day">
            <a:extLst>
              <a:ext uri="{FF2B5EF4-FFF2-40B4-BE49-F238E27FC236}">
                <a16:creationId xmlns:a16="http://schemas.microsoft.com/office/drawing/2014/main" id="{396476ED-D1D0-9A3B-A92B-C22A6189B5D4}"/>
              </a:ext>
            </a:extLst>
          </p:cNvPr>
          <p:cNvPicPr>
            <a:picLocks noChangeAspect="1"/>
          </p:cNvPicPr>
          <p:nvPr/>
        </p:nvPicPr>
        <p:blipFill>
          <a:blip r:embed="rId3"/>
          <a:srcRect l="24073" r="7501" b="-2"/>
          <a:stretch>
            <a:fillRect/>
          </a:stretch>
        </p:blipFill>
        <p:spPr>
          <a:xfrm>
            <a:off x="1" y="2402962"/>
            <a:ext cx="3739895" cy="3900290"/>
          </a:xfrm>
          <a:prstGeom prst="rect">
            <a:avLst/>
          </a:prstGeom>
        </p:spPr>
      </p:pic>
      <p:cxnSp>
        <p:nvCxnSpPr>
          <p:cNvPr id="16" name="Straight Connector 15">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3739896"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FE54FC0-CF71-A0AC-493D-72EA7A31883A}"/>
              </a:ext>
            </a:extLst>
          </p:cNvPr>
          <p:cNvSpPr txBox="1"/>
          <p:nvPr/>
        </p:nvSpPr>
        <p:spPr>
          <a:xfrm>
            <a:off x="126261" y="152958"/>
            <a:ext cx="11939477" cy="2005998"/>
          </a:xfrm>
          <a:prstGeom prst="rect">
            <a:avLst/>
          </a:prstGeom>
          <a:noFill/>
        </p:spPr>
        <p:txBody>
          <a:bodyPr wrap="square">
            <a:spAutoFit/>
          </a:bodyPr>
          <a:lstStyle/>
          <a:p>
            <a:pPr>
              <a:lnSpc>
                <a:spcPct val="110000"/>
              </a:lnSpc>
              <a:spcAft>
                <a:spcPts val="600"/>
              </a:spcAft>
              <a:buSzPct val="87000"/>
            </a:pPr>
            <a:r>
              <a:rPr lang="en-US" sz="2400" b="1" dirty="0"/>
              <a:t>Introduction</a:t>
            </a:r>
          </a:p>
          <a:p>
            <a:pPr>
              <a:lnSpc>
                <a:spcPct val="110000"/>
              </a:lnSpc>
              <a:spcAft>
                <a:spcPts val="600"/>
              </a:spcAft>
              <a:buSzPct val="87000"/>
            </a:pPr>
            <a:r>
              <a:rPr lang="en-US" sz="1800" b="1" dirty="0"/>
              <a:t>Project Rationale</a:t>
            </a:r>
            <a:r>
              <a:rPr lang="en-US" sz="1800" dirty="0"/>
              <a:t>: To understand the impact of coronaviruses on mammalian (particularly bat) evolution</a:t>
            </a:r>
          </a:p>
          <a:p>
            <a:pPr marL="742950" lvl="1" indent="-285750">
              <a:lnSpc>
                <a:spcPct val="110000"/>
              </a:lnSpc>
              <a:spcAft>
                <a:spcPts val="600"/>
              </a:spcAft>
              <a:buSzPct val="87000"/>
              <a:buFont typeface="Arial" panose="020B0604020202020204" pitchFamily="34" charset="0"/>
              <a:buChar char="•"/>
            </a:pPr>
            <a:r>
              <a:rPr lang="en-US" dirty="0"/>
              <a:t>Are bats and other mammals evolving in response to coronaviruses?</a:t>
            </a:r>
          </a:p>
          <a:p>
            <a:pPr marL="742950" lvl="1" indent="-285750">
              <a:lnSpc>
                <a:spcPct val="110000"/>
              </a:lnSpc>
              <a:spcAft>
                <a:spcPts val="600"/>
              </a:spcAft>
              <a:buSzPct val="87000"/>
              <a:buFont typeface="Arial" panose="020B0604020202020204" pitchFamily="34" charset="0"/>
              <a:buChar char="•"/>
            </a:pPr>
            <a:r>
              <a:rPr lang="en-US" dirty="0"/>
              <a:t>Are bats experiencing stronger selection in angiotensin-converting enzyme 2 (ACE2), which is the host </a:t>
            </a:r>
          </a:p>
          <a:p>
            <a:pPr lvl="1">
              <a:lnSpc>
                <a:spcPct val="110000"/>
              </a:lnSpc>
              <a:spcAft>
                <a:spcPts val="600"/>
              </a:spcAft>
              <a:buSzPct val="87000"/>
            </a:pPr>
            <a:r>
              <a:rPr lang="en-US" dirty="0"/>
              <a:t>protein bound by SARS-CoV and SARS-CoV-2?</a:t>
            </a:r>
          </a:p>
        </p:txBody>
      </p:sp>
      <p:sp>
        <p:nvSpPr>
          <p:cNvPr id="20" name="TextBox 19">
            <a:extLst>
              <a:ext uri="{FF2B5EF4-FFF2-40B4-BE49-F238E27FC236}">
                <a16:creationId xmlns:a16="http://schemas.microsoft.com/office/drawing/2014/main" id="{8AD00F12-BE5A-4FA8-0523-3E0EEF5AA0EC}"/>
              </a:ext>
            </a:extLst>
          </p:cNvPr>
          <p:cNvSpPr txBox="1"/>
          <p:nvPr/>
        </p:nvSpPr>
        <p:spPr>
          <a:xfrm>
            <a:off x="3855519" y="2158956"/>
            <a:ext cx="7977077" cy="682559"/>
          </a:xfrm>
          <a:prstGeom prst="rect">
            <a:avLst/>
          </a:prstGeom>
          <a:noFill/>
        </p:spPr>
        <p:txBody>
          <a:bodyPr wrap="square">
            <a:spAutoFit/>
          </a:bodyPr>
          <a:lstStyle/>
          <a:p>
            <a:pPr>
              <a:lnSpc>
                <a:spcPct val="110000"/>
              </a:lnSpc>
              <a:spcAft>
                <a:spcPts val="600"/>
              </a:spcAft>
              <a:buSzPct val="87000"/>
            </a:pPr>
            <a:r>
              <a:rPr lang="en-US" sz="1800" dirty="0"/>
              <a:t>Examined ACE2 genetic diversity computationally, contrasting bats with other mammals using protein sequence data and R/Bioinformatics-based analysis.</a:t>
            </a:r>
          </a:p>
        </p:txBody>
      </p:sp>
      <p:graphicFrame>
        <p:nvGraphicFramePr>
          <p:cNvPr id="22" name="TextBox 1">
            <a:extLst>
              <a:ext uri="{FF2B5EF4-FFF2-40B4-BE49-F238E27FC236}">
                <a16:creationId xmlns:a16="http://schemas.microsoft.com/office/drawing/2014/main" id="{C509D98D-96C1-1CFD-3FE9-6C626A735553}"/>
              </a:ext>
            </a:extLst>
          </p:cNvPr>
          <p:cNvGraphicFramePr/>
          <p:nvPr>
            <p:extLst>
              <p:ext uri="{D42A27DB-BD31-4B8C-83A1-F6EECF244321}">
                <p14:modId xmlns:p14="http://schemas.microsoft.com/office/powerpoint/2010/main" val="293576919"/>
              </p:ext>
            </p:extLst>
          </p:nvPr>
        </p:nvGraphicFramePr>
        <p:xfrm>
          <a:off x="3857570" y="2599172"/>
          <a:ext cx="8216752" cy="35078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9" name="TextBox 28">
            <a:extLst>
              <a:ext uri="{FF2B5EF4-FFF2-40B4-BE49-F238E27FC236}">
                <a16:creationId xmlns:a16="http://schemas.microsoft.com/office/drawing/2014/main" id="{94CA0318-1682-4F27-EECA-A88F0C3B1B1A}"/>
              </a:ext>
            </a:extLst>
          </p:cNvPr>
          <p:cNvSpPr txBox="1"/>
          <p:nvPr/>
        </p:nvSpPr>
        <p:spPr>
          <a:xfrm>
            <a:off x="3975244" y="5928444"/>
            <a:ext cx="8216752" cy="830997"/>
          </a:xfrm>
          <a:prstGeom prst="rect">
            <a:avLst/>
          </a:prstGeom>
          <a:noFill/>
        </p:spPr>
        <p:txBody>
          <a:bodyPr wrap="square">
            <a:spAutoFit/>
          </a:bodyPr>
          <a:lstStyle/>
          <a:p>
            <a:r>
              <a:rPr lang="en-US" sz="1600" b="1" dirty="0"/>
              <a:t>Importance</a:t>
            </a:r>
            <a:r>
              <a:rPr lang="en-US" sz="1600" dirty="0"/>
              <a:t>: Understanding how coronaviruses bind host proteins in the context of diversity, evolution, and potential for cross-species transmission can inform surveillance and public health efforts. </a:t>
            </a:r>
          </a:p>
        </p:txBody>
      </p:sp>
    </p:spTree>
    <p:extLst>
      <p:ext uri="{BB962C8B-B14F-4D97-AF65-F5344CB8AC3E}">
        <p14:creationId xmlns:p14="http://schemas.microsoft.com/office/powerpoint/2010/main" val="421430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ppt_x"/>
                                          </p:val>
                                        </p:tav>
                                        <p:tav tm="100000">
                                          <p:val>
                                            <p:strVal val="#ppt_x"/>
                                          </p:val>
                                        </p:tav>
                                      </p:tavLst>
                                    </p:anim>
                                    <p:anim calcmode="lin" valueType="num">
                                      <p:cBhvr additive="base">
                                        <p:cTn id="1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AsOne/>
      </p:bldGraphic>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DD82CB-BB15-3664-B331-2248C84002AC}"/>
            </a:ext>
          </a:extLst>
        </p:cNvPr>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033" name="Rectangle 103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EB1D42E-CF2C-1D1C-EDA2-E049427FC4AB}"/>
              </a:ext>
            </a:extLst>
          </p:cNvPr>
          <p:cNvSpPr txBox="1"/>
          <p:nvPr/>
        </p:nvSpPr>
        <p:spPr>
          <a:xfrm>
            <a:off x="640078" y="432508"/>
            <a:ext cx="4654936" cy="6063979"/>
          </a:xfrm>
          <a:prstGeom prst="rect">
            <a:avLst/>
          </a:prstGeom>
        </p:spPr>
        <p:txBody>
          <a:bodyPr vert="horz" lIns="91440" tIns="45720" rIns="91440" bIns="45720" rtlCol="0">
            <a:normAutofit fontScale="92500" lnSpcReduction="10000"/>
          </a:bodyPr>
          <a:lstStyle/>
          <a:p>
            <a:pPr>
              <a:lnSpc>
                <a:spcPct val="110000"/>
              </a:lnSpc>
              <a:spcAft>
                <a:spcPts val="600"/>
              </a:spcAft>
              <a:buSzPct val="87000"/>
            </a:pPr>
            <a:r>
              <a:rPr lang="en-US" sz="2600" b="1" dirty="0"/>
              <a:t>Background</a:t>
            </a:r>
          </a:p>
          <a:p>
            <a:pPr marL="285750" indent="-285750">
              <a:lnSpc>
                <a:spcPct val="110000"/>
              </a:lnSpc>
              <a:spcAft>
                <a:spcPts val="600"/>
              </a:spcAft>
              <a:buSzPct val="87000"/>
              <a:buFont typeface="Arial" panose="020B0604020202020204" pitchFamily="34" charset="0"/>
              <a:buChar char="•"/>
            </a:pPr>
            <a:r>
              <a:rPr lang="en-US" dirty="0"/>
              <a:t>Bats are a major reservoir for coronaviruses with pandemic potential</a:t>
            </a:r>
          </a:p>
          <a:p>
            <a:pPr>
              <a:lnSpc>
                <a:spcPct val="110000"/>
              </a:lnSpc>
              <a:spcAft>
                <a:spcPts val="600"/>
              </a:spcAft>
              <a:buSzPct val="87000"/>
            </a:pPr>
            <a:r>
              <a:rPr lang="en-US" dirty="0">
                <a:effectLst/>
              </a:rPr>
              <a:t> </a:t>
            </a:r>
          </a:p>
          <a:p>
            <a:pPr marL="285750" indent="-285750">
              <a:lnSpc>
                <a:spcPct val="110000"/>
              </a:lnSpc>
              <a:spcAft>
                <a:spcPts val="600"/>
              </a:spcAft>
              <a:buSzPct val="87000"/>
              <a:buFont typeface="Arial" panose="020B0604020202020204" pitchFamily="34" charset="0"/>
              <a:buChar char="•"/>
            </a:pPr>
            <a:r>
              <a:rPr lang="en-US" dirty="0">
                <a:effectLst/>
              </a:rPr>
              <a:t>Three highly pathogenic </a:t>
            </a:r>
            <a:r>
              <a:rPr lang="en-US" dirty="0" err="1"/>
              <a:t>b</a:t>
            </a:r>
            <a:r>
              <a:rPr lang="en-US" dirty="0" err="1">
                <a:effectLst/>
              </a:rPr>
              <a:t>etacoronaviruses</a:t>
            </a:r>
            <a:r>
              <a:rPr lang="en-US" dirty="0">
                <a:effectLst/>
              </a:rPr>
              <a:t> have spilled over into humans: severe acute respiratory syndrome</a:t>
            </a:r>
            <a:r>
              <a:rPr lang="en-US" dirty="0"/>
              <a:t> </a:t>
            </a:r>
            <a:r>
              <a:rPr lang="en-US" dirty="0">
                <a:effectLst/>
              </a:rPr>
              <a:t>coronavirus (SARS-CoV), SARS-CoV-2, and Middle East respiratory syndrome coronavirus (MERS-</a:t>
            </a:r>
            <a:r>
              <a:rPr lang="en-US" dirty="0" err="1">
                <a:effectLst/>
              </a:rPr>
              <a:t>CoV</a:t>
            </a:r>
            <a:r>
              <a:rPr lang="en-US" dirty="0">
                <a:effectLst/>
              </a:rPr>
              <a:t>)</a:t>
            </a:r>
          </a:p>
          <a:p>
            <a:pPr>
              <a:lnSpc>
                <a:spcPct val="110000"/>
              </a:lnSpc>
              <a:spcAft>
                <a:spcPts val="600"/>
              </a:spcAft>
              <a:buSzPct val="87000"/>
            </a:pPr>
            <a:r>
              <a:rPr lang="en-US" dirty="0">
                <a:effectLst/>
              </a:rPr>
              <a:t> </a:t>
            </a:r>
          </a:p>
          <a:p>
            <a:pPr marL="285750" indent="-285750">
              <a:lnSpc>
                <a:spcPct val="110000"/>
              </a:lnSpc>
              <a:spcAft>
                <a:spcPts val="600"/>
              </a:spcAft>
              <a:buSzPct val="87000"/>
              <a:buFont typeface="Arial" panose="020B0604020202020204" pitchFamily="34" charset="0"/>
              <a:buChar char="•"/>
            </a:pPr>
            <a:r>
              <a:rPr lang="en-US" dirty="0"/>
              <a:t>Genetically diverse SARS-related coronaviruses (</a:t>
            </a:r>
            <a:r>
              <a:rPr lang="en-US" dirty="0" err="1"/>
              <a:t>SARSr-CoV</a:t>
            </a:r>
            <a:r>
              <a:rPr lang="en-US" dirty="0"/>
              <a:t>) have been detected or isolated from horseshoe bats from different regions of China and Europe (78-96% sequence identity)</a:t>
            </a:r>
          </a:p>
          <a:p>
            <a:pPr>
              <a:lnSpc>
                <a:spcPct val="110000"/>
              </a:lnSpc>
              <a:spcAft>
                <a:spcPts val="600"/>
              </a:spcAft>
              <a:buSzPct val="87000"/>
            </a:pPr>
            <a:endParaRPr lang="en-US" dirty="0"/>
          </a:p>
          <a:p>
            <a:pPr marL="285750" indent="-285750">
              <a:lnSpc>
                <a:spcPct val="110000"/>
              </a:lnSpc>
              <a:spcAft>
                <a:spcPts val="600"/>
              </a:spcAft>
              <a:buSzPct val="87000"/>
              <a:buFont typeface="Arial" panose="020B0604020202020204" pitchFamily="34" charset="0"/>
              <a:buChar char="•"/>
            </a:pPr>
            <a:r>
              <a:rPr lang="en-US" dirty="0"/>
              <a:t>Specific interactions between high levels of virus sequence divergence and polymorphic host receptors drive coevolution</a:t>
            </a:r>
          </a:p>
        </p:txBody>
      </p:sp>
      <p:pic>
        <p:nvPicPr>
          <p:cNvPr id="1026" name="Picture 2">
            <a:extLst>
              <a:ext uri="{FF2B5EF4-FFF2-40B4-BE49-F238E27FC236}">
                <a16:creationId xmlns:a16="http://schemas.microsoft.com/office/drawing/2014/main" id="{DA9BD48D-F4CD-6584-1B60-521B9236A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21" b="2"/>
          <a:stretch>
            <a:fillRect/>
          </a:stretch>
        </p:blipFill>
        <p:spPr bwMode="auto">
          <a:xfrm>
            <a:off x="5373416" y="752239"/>
            <a:ext cx="6520872" cy="5353521"/>
          </a:xfrm>
          <a:prstGeom prst="rect">
            <a:avLst/>
          </a:prstGeom>
          <a:noFill/>
          <a:extLst>
            <a:ext uri="{909E8E84-426E-40DD-AFC4-6F175D3DCCD1}">
              <a14:hiddenFill xmlns:a14="http://schemas.microsoft.com/office/drawing/2010/main">
                <a:solidFill>
                  <a:srgbClr val="FFFFFF"/>
                </a:solidFill>
              </a14:hiddenFill>
            </a:ext>
          </a:extLst>
        </p:spPr>
      </p:pic>
      <p:cxnSp>
        <p:nvCxnSpPr>
          <p:cNvPr id="1035" name="Straight Connector 1034">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B658B92-2442-34E3-17E6-2AA807B97447}"/>
              </a:ext>
            </a:extLst>
          </p:cNvPr>
          <p:cNvSpPr txBox="1"/>
          <p:nvPr/>
        </p:nvSpPr>
        <p:spPr>
          <a:xfrm>
            <a:off x="9452147" y="6297214"/>
            <a:ext cx="2739853" cy="369332"/>
          </a:xfrm>
          <a:prstGeom prst="rect">
            <a:avLst/>
          </a:prstGeom>
          <a:noFill/>
        </p:spPr>
        <p:txBody>
          <a:bodyPr wrap="none" rtlCol="0">
            <a:spAutoFit/>
          </a:bodyPr>
          <a:lstStyle/>
          <a:p>
            <a:r>
              <a:rPr lang="en-US" dirty="0"/>
              <a:t>Ruiz-Aravena et al, 2021 </a:t>
            </a:r>
          </a:p>
        </p:txBody>
      </p:sp>
    </p:spTree>
    <p:extLst>
      <p:ext uri="{BB962C8B-B14F-4D97-AF65-F5344CB8AC3E}">
        <p14:creationId xmlns:p14="http://schemas.microsoft.com/office/powerpoint/2010/main" val="2454184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0EC2-0310-40A1-33D8-C80BCE74DB3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2323D4E-9148-59BF-BBEA-ABBB5ED88743}"/>
              </a:ext>
            </a:extLst>
          </p:cNvPr>
          <p:cNvSpPr txBox="1"/>
          <p:nvPr/>
        </p:nvSpPr>
        <p:spPr>
          <a:xfrm>
            <a:off x="733647" y="659219"/>
            <a:ext cx="4320413" cy="461665"/>
          </a:xfrm>
          <a:prstGeom prst="rect">
            <a:avLst/>
          </a:prstGeom>
          <a:noFill/>
        </p:spPr>
        <p:txBody>
          <a:bodyPr wrap="none" rtlCol="0">
            <a:spAutoFit/>
          </a:bodyPr>
          <a:lstStyle/>
          <a:p>
            <a:r>
              <a:rPr lang="en-US" sz="2400" b="1" dirty="0"/>
              <a:t>Data Collection &amp; Preparation</a:t>
            </a:r>
          </a:p>
        </p:txBody>
      </p:sp>
      <p:sp>
        <p:nvSpPr>
          <p:cNvPr id="3" name="TextBox 2">
            <a:extLst>
              <a:ext uri="{FF2B5EF4-FFF2-40B4-BE49-F238E27FC236}">
                <a16:creationId xmlns:a16="http://schemas.microsoft.com/office/drawing/2014/main" id="{2726EA89-B395-4E82-6476-FECC1813FA65}"/>
              </a:ext>
            </a:extLst>
          </p:cNvPr>
          <p:cNvSpPr txBox="1"/>
          <p:nvPr/>
        </p:nvSpPr>
        <p:spPr>
          <a:xfrm>
            <a:off x="733647" y="1329070"/>
            <a:ext cx="11275844" cy="4247317"/>
          </a:xfrm>
          <a:prstGeom prst="rect">
            <a:avLst/>
          </a:prstGeom>
          <a:noFill/>
        </p:spPr>
        <p:txBody>
          <a:bodyPr wrap="none" rtlCol="0">
            <a:spAutoFit/>
          </a:bodyPr>
          <a:lstStyle/>
          <a:p>
            <a:r>
              <a:rPr lang="en-US" b="1" dirty="0"/>
              <a:t>Sequence retrieval</a:t>
            </a:r>
            <a:r>
              <a:rPr lang="en-US" dirty="0"/>
              <a:t>: </a:t>
            </a:r>
          </a:p>
          <a:p>
            <a:pPr marL="742950" lvl="1" indent="-285750">
              <a:buFont typeface="Arial" panose="020B0604020202020204" pitchFamily="34" charset="0"/>
              <a:buChar char="•"/>
            </a:pPr>
            <a:r>
              <a:rPr lang="en-US" dirty="0"/>
              <a:t>Bat and non-bat ACE2 protein sequences (10 each) were downloaded from the NCBI Protein Database </a:t>
            </a:r>
          </a:p>
          <a:p>
            <a:pPr lvl="1"/>
            <a:r>
              <a:rPr lang="en-US" dirty="0"/>
              <a:t>(https://</a:t>
            </a:r>
            <a:r>
              <a:rPr lang="en-US" dirty="0" err="1"/>
              <a:t>www.ncbi.nlm.nih.gov</a:t>
            </a:r>
            <a:r>
              <a:rPr lang="en-US" dirty="0"/>
              <a:t>/protein) by either using a known accession number from the literature </a:t>
            </a:r>
          </a:p>
          <a:p>
            <a:pPr lvl="1"/>
            <a:r>
              <a:rPr lang="en-US" dirty="0"/>
              <a:t>or by typing specific search queries such as:</a:t>
            </a:r>
          </a:p>
          <a:p>
            <a:pPr lvl="1"/>
            <a:r>
              <a:rPr lang="en-US" dirty="0"/>
              <a:t>“Rhinolophus </a:t>
            </a:r>
            <a:r>
              <a:rPr lang="en-US" dirty="0" err="1"/>
              <a:t>sinicus</a:t>
            </a:r>
            <a:r>
              <a:rPr lang="en-US" dirty="0"/>
              <a:t>”[Organism] AND ACE2 to filter for a specific species and ACE2 protein</a:t>
            </a:r>
          </a:p>
          <a:p>
            <a:pPr lvl="1"/>
            <a:endParaRPr lang="en-US" dirty="0"/>
          </a:p>
          <a:p>
            <a:pPr marL="742950" lvl="1" indent="-285750">
              <a:buFont typeface="Arial" panose="020B0604020202020204" pitchFamily="34" charset="0"/>
              <a:buChar char="•"/>
            </a:pPr>
            <a:r>
              <a:rPr lang="en-US" dirty="0"/>
              <a:t>The criteria for inclusion when choosing the species were: </a:t>
            </a:r>
          </a:p>
          <a:p>
            <a:pPr marL="1200150" lvl="2" indent="-285750">
              <a:buFont typeface="Courier New" panose="02070309020205020404" pitchFamily="49" charset="0"/>
              <a:buChar char="o"/>
            </a:pPr>
            <a:r>
              <a:rPr lang="en-US" dirty="0"/>
              <a:t>Taxonomic diversity (to include species from both major bat suborders: </a:t>
            </a:r>
            <a:r>
              <a:rPr lang="en-US" dirty="0" err="1"/>
              <a:t>Yinpterochiroptera</a:t>
            </a:r>
            <a:r>
              <a:rPr lang="en-US" dirty="0">
                <a:effectLst/>
              </a:rPr>
              <a:t> and </a:t>
            </a:r>
          </a:p>
          <a:p>
            <a:pPr lvl="2"/>
            <a:r>
              <a:rPr lang="en-US" dirty="0" err="1"/>
              <a:t>Yangochiroptera</a:t>
            </a:r>
            <a:r>
              <a:rPr lang="en-US" dirty="0"/>
              <a:t>) </a:t>
            </a:r>
          </a:p>
          <a:p>
            <a:pPr marL="1200150" lvl="2" indent="-285750">
              <a:buFont typeface="Courier New" panose="02070309020205020404" pitchFamily="49" charset="0"/>
              <a:buChar char="o"/>
            </a:pPr>
            <a:r>
              <a:rPr lang="en-US" dirty="0"/>
              <a:t>Ecological diversity (different diets, habitats, behaviors)</a:t>
            </a:r>
          </a:p>
          <a:p>
            <a:pPr marL="1200150" lvl="2" indent="-285750">
              <a:buFont typeface="Courier New" panose="02070309020205020404" pitchFamily="49" charset="0"/>
              <a:buChar char="o"/>
            </a:pPr>
            <a:r>
              <a:rPr lang="en-US" dirty="0"/>
              <a:t>ACE2 sequence availability</a:t>
            </a:r>
          </a:p>
          <a:p>
            <a:pPr marL="1200150" lvl="2" indent="-285750">
              <a:buFont typeface="Courier New" panose="02070309020205020404" pitchFamily="49" charset="0"/>
              <a:buChar char="o"/>
            </a:pPr>
            <a:r>
              <a:rPr lang="en-US" dirty="0"/>
              <a:t>Known viral reservoirs (species linked to SARS-related viruses)</a:t>
            </a:r>
          </a:p>
          <a:p>
            <a:pPr lvl="2"/>
            <a:endParaRPr lang="en-US" dirty="0"/>
          </a:p>
          <a:p>
            <a:pPr marL="742950" lvl="1" indent="-285750">
              <a:buFont typeface="Arial" panose="020B0604020202020204" pitchFamily="34" charset="0"/>
              <a:buChar char="•"/>
            </a:pPr>
            <a:r>
              <a:rPr lang="en-US" dirty="0"/>
              <a:t>Sequences were downloaded in FASTA format</a:t>
            </a:r>
          </a:p>
          <a:p>
            <a:pPr lvl="1"/>
            <a:endParaRPr lang="en-US" dirty="0"/>
          </a:p>
        </p:txBody>
      </p:sp>
      <p:pic>
        <p:nvPicPr>
          <p:cNvPr id="4" name="Graphic 3" descr="Bats">
            <a:extLst>
              <a:ext uri="{FF2B5EF4-FFF2-40B4-BE49-F238E27FC236}">
                <a16:creationId xmlns:a16="http://schemas.microsoft.com/office/drawing/2014/main" id="{DA7B725E-A59B-2EC6-CC13-86934A61D4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8378" y="3626026"/>
            <a:ext cx="1373693" cy="1373693"/>
          </a:xfrm>
          <a:prstGeom prst="rect">
            <a:avLst/>
          </a:prstGeom>
        </p:spPr>
      </p:pic>
      <p:sp>
        <p:nvSpPr>
          <p:cNvPr id="9" name="TextBox 8">
            <a:extLst>
              <a:ext uri="{FF2B5EF4-FFF2-40B4-BE49-F238E27FC236}">
                <a16:creationId xmlns:a16="http://schemas.microsoft.com/office/drawing/2014/main" id="{FAEF83FE-BF0B-2748-6081-626BEE732210}"/>
              </a:ext>
            </a:extLst>
          </p:cNvPr>
          <p:cNvSpPr txBox="1"/>
          <p:nvPr/>
        </p:nvSpPr>
        <p:spPr>
          <a:xfrm>
            <a:off x="733647" y="5386299"/>
            <a:ext cx="10910666" cy="646331"/>
          </a:xfrm>
          <a:prstGeom prst="rect">
            <a:avLst/>
          </a:prstGeom>
          <a:noFill/>
        </p:spPr>
        <p:txBody>
          <a:bodyPr wrap="square">
            <a:spAutoFit/>
          </a:bodyPr>
          <a:lstStyle/>
          <a:p>
            <a:pPr marL="742950" lvl="1" indent="-285750">
              <a:buFont typeface="Arial" panose="020B0604020202020204" pitchFamily="34" charset="0"/>
              <a:buChar char="•"/>
            </a:pPr>
            <a:r>
              <a:rPr lang="en-US" dirty="0"/>
              <a:t>All 10 species of bat and non-bats were combined into two single files named “bat_ACE2.fasta” and </a:t>
            </a:r>
          </a:p>
          <a:p>
            <a:pPr lvl="1"/>
            <a:r>
              <a:rPr lang="en-US" dirty="0"/>
              <a:t>“non-bat_ACE2.fasta”, making sure each header includes the species name.</a:t>
            </a:r>
          </a:p>
        </p:txBody>
      </p:sp>
      <p:pic>
        <p:nvPicPr>
          <p:cNvPr id="13" name="Picture 12" descr="A screenshot of a computer&#10;&#10;AI-generated content may be incorrect.">
            <a:extLst>
              <a:ext uri="{FF2B5EF4-FFF2-40B4-BE49-F238E27FC236}">
                <a16:creationId xmlns:a16="http://schemas.microsoft.com/office/drawing/2014/main" id="{3815734C-A98F-5402-752B-9150DE40D171}"/>
              </a:ext>
            </a:extLst>
          </p:cNvPr>
          <p:cNvPicPr>
            <a:picLocks noChangeAspect="1"/>
          </p:cNvPicPr>
          <p:nvPr/>
        </p:nvPicPr>
        <p:blipFill>
          <a:blip r:embed="rId5"/>
          <a:stretch>
            <a:fillRect/>
          </a:stretch>
        </p:blipFill>
        <p:spPr>
          <a:xfrm>
            <a:off x="4344605" y="1281613"/>
            <a:ext cx="5413773" cy="4731916"/>
          </a:xfrm>
          <a:prstGeom prst="rect">
            <a:avLst/>
          </a:prstGeom>
        </p:spPr>
      </p:pic>
    </p:spTree>
    <p:extLst>
      <p:ext uri="{BB962C8B-B14F-4D97-AF65-F5344CB8AC3E}">
        <p14:creationId xmlns:p14="http://schemas.microsoft.com/office/powerpoint/2010/main" val="72420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BD4C67C-83D5-C64D-C228-770CD6584193}"/>
              </a:ext>
            </a:extLst>
          </p:cNvPr>
          <p:cNvSpPr txBox="1"/>
          <p:nvPr/>
        </p:nvSpPr>
        <p:spPr>
          <a:xfrm>
            <a:off x="640080" y="1302091"/>
            <a:ext cx="3291840" cy="2770216"/>
          </a:xfrm>
          <a:prstGeom prst="rect">
            <a:avLst/>
          </a:prstGeom>
        </p:spPr>
        <p:txBody>
          <a:bodyPr vert="horz" lIns="91440" tIns="45720" rIns="91440" bIns="45720" rtlCol="0" anchor="t">
            <a:normAutofit/>
          </a:bodyPr>
          <a:lstStyle/>
          <a:p>
            <a:pPr>
              <a:spcBef>
                <a:spcPct val="0"/>
              </a:spcBef>
              <a:spcAft>
                <a:spcPts val="600"/>
              </a:spcAft>
            </a:pPr>
            <a:r>
              <a:rPr lang="en-US" sz="4400" b="1" dirty="0">
                <a:latin typeface="+mj-lt"/>
                <a:ea typeface="+mj-ea"/>
                <a:cs typeface="+mj-cs"/>
              </a:rPr>
              <a:t>Data Collection &amp; Preparation</a:t>
            </a:r>
          </a:p>
        </p:txBody>
      </p:sp>
      <p:cxnSp>
        <p:nvCxnSpPr>
          <p:cNvPr id="12" name="Straight Connector 11">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A0399A0D-0496-5866-A808-5CC3F8575FE7}"/>
              </a:ext>
            </a:extLst>
          </p:cNvPr>
          <p:cNvGraphicFramePr>
            <a:graphicFrameLocks noGrp="1"/>
          </p:cNvGraphicFramePr>
          <p:nvPr>
            <p:extLst>
              <p:ext uri="{D42A27DB-BD31-4B8C-83A1-F6EECF244321}">
                <p14:modId xmlns:p14="http://schemas.microsoft.com/office/powerpoint/2010/main" val="1809382179"/>
              </p:ext>
            </p:extLst>
          </p:nvPr>
        </p:nvGraphicFramePr>
        <p:xfrm>
          <a:off x="4443984" y="1070549"/>
          <a:ext cx="7086601" cy="4666614"/>
        </p:xfrm>
        <a:graphic>
          <a:graphicData uri="http://schemas.openxmlformats.org/drawingml/2006/table">
            <a:tbl>
              <a:tblPr firstRow="1" bandRow="1">
                <a:tableStyleId>{8799B23B-EC83-4686-B30A-512413B5E67A}</a:tableStyleId>
              </a:tblPr>
              <a:tblGrid>
                <a:gridCol w="2053119">
                  <a:extLst>
                    <a:ext uri="{9D8B030D-6E8A-4147-A177-3AD203B41FA5}">
                      <a16:colId xmlns:a16="http://schemas.microsoft.com/office/drawing/2014/main" val="1533040901"/>
                    </a:ext>
                  </a:extLst>
                </a:gridCol>
                <a:gridCol w="1786893">
                  <a:extLst>
                    <a:ext uri="{9D8B030D-6E8A-4147-A177-3AD203B41FA5}">
                      <a16:colId xmlns:a16="http://schemas.microsoft.com/office/drawing/2014/main" val="3067666351"/>
                    </a:ext>
                  </a:extLst>
                </a:gridCol>
                <a:gridCol w="1709646">
                  <a:extLst>
                    <a:ext uri="{9D8B030D-6E8A-4147-A177-3AD203B41FA5}">
                      <a16:colId xmlns:a16="http://schemas.microsoft.com/office/drawing/2014/main" val="3500359014"/>
                    </a:ext>
                  </a:extLst>
                </a:gridCol>
                <a:gridCol w="1536943">
                  <a:extLst>
                    <a:ext uri="{9D8B030D-6E8A-4147-A177-3AD203B41FA5}">
                      <a16:colId xmlns:a16="http://schemas.microsoft.com/office/drawing/2014/main" val="3161378536"/>
                    </a:ext>
                  </a:extLst>
                </a:gridCol>
              </a:tblGrid>
              <a:tr h="587962">
                <a:tc>
                  <a:txBody>
                    <a:bodyPr/>
                    <a:lstStyle/>
                    <a:p>
                      <a:r>
                        <a:rPr lang="en-US" sz="1600" b="1"/>
                        <a:t>Scientific Name</a:t>
                      </a:r>
                    </a:p>
                  </a:txBody>
                  <a:tcPr marL="79454" marR="79454" marT="39727" marB="39727"/>
                </a:tc>
                <a:tc>
                  <a:txBody>
                    <a:bodyPr/>
                    <a:lstStyle/>
                    <a:p>
                      <a:r>
                        <a:rPr lang="en-US" sz="1600" b="1"/>
                        <a:t>Common Name</a:t>
                      </a:r>
                    </a:p>
                  </a:txBody>
                  <a:tcPr marL="79454" marR="79454" marT="39727" marB="39727"/>
                </a:tc>
                <a:tc>
                  <a:txBody>
                    <a:bodyPr/>
                    <a:lstStyle/>
                    <a:p>
                      <a:r>
                        <a:rPr lang="en-US" sz="1600" b="1"/>
                        <a:t>Suborder</a:t>
                      </a:r>
                    </a:p>
                  </a:txBody>
                  <a:tcPr marL="79454" marR="79454" marT="39727" marB="39727"/>
                </a:tc>
                <a:tc>
                  <a:txBody>
                    <a:bodyPr/>
                    <a:lstStyle/>
                    <a:p>
                      <a:r>
                        <a:rPr lang="en-US" sz="1600" b="1"/>
                        <a:t>Accession Number</a:t>
                      </a:r>
                    </a:p>
                  </a:txBody>
                  <a:tcPr marL="79454" marR="79454" marT="39727" marB="39727"/>
                </a:tc>
                <a:extLst>
                  <a:ext uri="{0D108BD9-81ED-4DB2-BD59-A6C34878D82A}">
                    <a16:rowId xmlns:a16="http://schemas.microsoft.com/office/drawing/2014/main" val="1106520017"/>
                  </a:ext>
                </a:extLst>
              </a:tr>
              <a:tr h="534992">
                <a:tc>
                  <a:txBody>
                    <a:bodyPr/>
                    <a:lstStyle/>
                    <a:p>
                      <a:r>
                        <a:rPr lang="en-US" sz="1400" dirty="0"/>
                        <a:t>Rhinolophus </a:t>
                      </a:r>
                      <a:r>
                        <a:rPr lang="en-US" sz="1400" dirty="0" err="1"/>
                        <a:t>sinicus</a:t>
                      </a:r>
                      <a:endParaRPr lang="en-US" sz="1400" dirty="0"/>
                    </a:p>
                  </a:txBody>
                  <a:tcPr marL="79454" marR="79454" marT="39727" marB="39727"/>
                </a:tc>
                <a:tc>
                  <a:txBody>
                    <a:bodyPr/>
                    <a:lstStyle/>
                    <a:p>
                      <a:r>
                        <a:rPr lang="en-US" sz="1400"/>
                        <a:t>Chinese horseshoe bat</a:t>
                      </a:r>
                    </a:p>
                  </a:txBody>
                  <a:tcPr marL="79454" marR="79454" marT="39727" marB="39727"/>
                </a:tc>
                <a:tc>
                  <a:txBody>
                    <a:bodyPr/>
                    <a:lstStyle/>
                    <a:p>
                      <a:r>
                        <a:rPr lang="en-US" sz="1400" dirty="0" err="1"/>
                        <a:t>Yinpterochiroptera</a:t>
                      </a:r>
                      <a:endParaRPr lang="en-US" sz="1400" dirty="0"/>
                    </a:p>
                  </a:txBody>
                  <a:tcPr marL="79454" marR="79454" marT="39727" marB="39727"/>
                </a:tc>
                <a:tc>
                  <a:txBody>
                    <a:bodyPr/>
                    <a:lstStyle/>
                    <a:p>
                      <a:pPr marL="0" marR="0" algn="l">
                        <a:lnSpc>
                          <a:spcPct val="115000"/>
                        </a:lnSpc>
                        <a:spcAft>
                          <a:spcPts val="800"/>
                        </a:spcAft>
                        <a:buNone/>
                      </a:pPr>
                      <a:r>
                        <a:rPr lang="en-US" sz="1400" kern="1200">
                          <a:solidFill>
                            <a:schemeClr val="dk1"/>
                          </a:solidFill>
                        </a:rPr>
                        <a:t>ADN93475.1</a:t>
                      </a:r>
                      <a:endParaRPr lang="en-US" sz="1400" kern="1200">
                        <a:solidFill>
                          <a:schemeClr val="dk1"/>
                        </a:solidFill>
                        <a:latin typeface="+mn-lt"/>
                        <a:ea typeface="+mn-ea"/>
                        <a:cs typeface="+mn-cs"/>
                      </a:endParaRPr>
                    </a:p>
                  </a:txBody>
                  <a:tcPr marL="33106" marR="33106" marT="33106" marB="33106"/>
                </a:tc>
                <a:extLst>
                  <a:ext uri="{0D108BD9-81ED-4DB2-BD59-A6C34878D82A}">
                    <a16:rowId xmlns:a16="http://schemas.microsoft.com/office/drawing/2014/main" val="4144582813"/>
                  </a:ext>
                </a:extLst>
              </a:tr>
              <a:tr h="5349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Rhinolophus sinicus</a:t>
                      </a:r>
                    </a:p>
                  </a:txBody>
                  <a:tcPr marL="79454" marR="79454" marT="39727" marB="39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Chinese horseshoe bat</a:t>
                      </a:r>
                    </a:p>
                  </a:txBody>
                  <a:tcPr marL="79454" marR="79454" marT="39727" marB="39727"/>
                </a:tc>
                <a:tc>
                  <a:txBody>
                    <a:bodyPr/>
                    <a:lstStyle/>
                    <a:p>
                      <a:pPr marL="0" marR="0" algn="l" defTabSz="914400" rtl="0" eaLnBrk="1" latinLnBrk="0" hangingPunct="1">
                        <a:lnSpc>
                          <a:spcPct val="115000"/>
                        </a:lnSpc>
                        <a:spcAft>
                          <a:spcPts val="800"/>
                        </a:spcAft>
                        <a:buNone/>
                      </a:pPr>
                      <a:r>
                        <a:rPr lang="en-US" sz="1400" kern="1200">
                          <a:solidFill>
                            <a:schemeClr val="dk1"/>
                          </a:solidFill>
                        </a:rPr>
                        <a:t>Yinpterochiroptera</a:t>
                      </a:r>
                      <a:endParaRPr lang="en-US" sz="1400" kern="1200">
                        <a:solidFill>
                          <a:schemeClr val="dk1"/>
                        </a:solidFill>
                        <a:latin typeface="+mn-lt"/>
                        <a:ea typeface="+mn-ea"/>
                        <a:cs typeface="+mn-cs"/>
                      </a:endParaRPr>
                    </a:p>
                  </a:txBody>
                  <a:tcPr marL="79454" marR="79454" marT="39727" marB="39727"/>
                </a:tc>
                <a:tc>
                  <a:txBody>
                    <a:bodyPr/>
                    <a:lstStyle/>
                    <a:p>
                      <a:pPr marL="0" marR="0" algn="l" defTabSz="914400" rtl="0" eaLnBrk="1" latinLnBrk="0" hangingPunct="1">
                        <a:lnSpc>
                          <a:spcPct val="115000"/>
                        </a:lnSpc>
                        <a:spcAft>
                          <a:spcPts val="800"/>
                        </a:spcAft>
                        <a:buNone/>
                      </a:pPr>
                      <a:r>
                        <a:rPr lang="en-US" sz="1400" kern="1200">
                          <a:solidFill>
                            <a:schemeClr val="dk1"/>
                          </a:solidFill>
                        </a:rPr>
                        <a:t>ADN93472.1</a:t>
                      </a:r>
                      <a:endParaRPr lang="en-US" sz="1400" kern="1200">
                        <a:solidFill>
                          <a:schemeClr val="dk1"/>
                        </a:solidFill>
                        <a:latin typeface="+mn-lt"/>
                        <a:ea typeface="+mn-ea"/>
                        <a:cs typeface="+mn-cs"/>
                      </a:endParaRPr>
                    </a:p>
                  </a:txBody>
                  <a:tcPr marL="33106" marR="33106" marT="33106" marB="33106"/>
                </a:tc>
                <a:extLst>
                  <a:ext uri="{0D108BD9-81ED-4DB2-BD59-A6C34878D82A}">
                    <a16:rowId xmlns:a16="http://schemas.microsoft.com/office/drawing/2014/main" val="3476886151"/>
                  </a:ext>
                </a:extLst>
              </a:tr>
              <a:tr h="534992">
                <a:tc>
                  <a:txBody>
                    <a:bodyPr/>
                    <a:lstStyle/>
                    <a:p>
                      <a:r>
                        <a:rPr lang="en-US" sz="1400"/>
                        <a:t>Rhinolophus ferrumequinum</a:t>
                      </a:r>
                    </a:p>
                  </a:txBody>
                  <a:tcPr marL="79454" marR="79454" marT="39727" marB="39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Greater horseshoe bat</a:t>
                      </a:r>
                    </a:p>
                  </a:txBody>
                  <a:tcPr marL="79454" marR="79454" marT="39727" marB="39727"/>
                </a:tc>
                <a:tc>
                  <a:txBody>
                    <a:bodyPr/>
                    <a:lstStyle/>
                    <a:p>
                      <a:r>
                        <a:rPr lang="en-US" sz="1400" dirty="0" err="1"/>
                        <a:t>Yinpterochiroptera</a:t>
                      </a:r>
                      <a:endParaRPr lang="en-US" sz="1400" dirty="0"/>
                    </a:p>
                  </a:txBody>
                  <a:tcPr marL="79454" marR="79454" marT="39727" marB="39727"/>
                </a:tc>
                <a:tc>
                  <a:txBody>
                    <a:bodyPr/>
                    <a:lstStyle/>
                    <a:p>
                      <a:pPr marL="0" marR="0" algn="l" defTabSz="914400" rtl="0" eaLnBrk="1" latinLnBrk="0" hangingPunct="1">
                        <a:lnSpc>
                          <a:spcPct val="115000"/>
                        </a:lnSpc>
                        <a:spcAft>
                          <a:spcPts val="800"/>
                        </a:spcAft>
                        <a:buNone/>
                      </a:pPr>
                      <a:r>
                        <a:rPr lang="en-US" sz="1400" kern="1200">
                          <a:solidFill>
                            <a:schemeClr val="dk1"/>
                          </a:solidFill>
                        </a:rPr>
                        <a:t>ADN93470.1</a:t>
                      </a:r>
                      <a:endParaRPr lang="en-US" sz="1400" kern="1200">
                        <a:solidFill>
                          <a:schemeClr val="dk1"/>
                        </a:solidFill>
                        <a:latin typeface="+mn-lt"/>
                        <a:ea typeface="+mn-ea"/>
                        <a:cs typeface="+mn-cs"/>
                      </a:endParaRPr>
                    </a:p>
                  </a:txBody>
                  <a:tcPr marL="33106" marR="33106" marT="33106" marB="33106"/>
                </a:tc>
                <a:extLst>
                  <a:ext uri="{0D108BD9-81ED-4DB2-BD59-A6C34878D82A}">
                    <a16:rowId xmlns:a16="http://schemas.microsoft.com/office/drawing/2014/main" val="4209545751"/>
                  </a:ext>
                </a:extLst>
              </a:tr>
              <a:tr h="323114">
                <a:tc>
                  <a:txBody>
                    <a:bodyPr/>
                    <a:lstStyle/>
                    <a:p>
                      <a:r>
                        <a:rPr lang="en-US" sz="1400"/>
                        <a:t>Pteropus alecto</a:t>
                      </a:r>
                    </a:p>
                  </a:txBody>
                  <a:tcPr marL="79454" marR="79454" marT="39727" marB="39727"/>
                </a:tc>
                <a:tc>
                  <a:txBody>
                    <a:bodyPr/>
                    <a:lstStyle/>
                    <a:p>
                      <a:r>
                        <a:rPr lang="en-US" sz="1400"/>
                        <a:t>Black flying fox</a:t>
                      </a:r>
                    </a:p>
                  </a:txBody>
                  <a:tcPr marL="79454" marR="79454" marT="39727" marB="39727"/>
                </a:tc>
                <a:tc>
                  <a:txBody>
                    <a:bodyPr/>
                    <a:lstStyle/>
                    <a:p>
                      <a:r>
                        <a:rPr lang="en-US" sz="1400"/>
                        <a:t>Yinpterochiroptera</a:t>
                      </a:r>
                    </a:p>
                  </a:txBody>
                  <a:tcPr marL="79454" marR="79454" marT="39727" marB="39727"/>
                </a:tc>
                <a:tc>
                  <a:txBody>
                    <a:bodyPr/>
                    <a:lstStyle/>
                    <a:p>
                      <a:pPr marL="0" marR="0" algn="l" defTabSz="914400" rtl="0" eaLnBrk="1" latinLnBrk="0" hangingPunct="1">
                        <a:lnSpc>
                          <a:spcPct val="115000"/>
                        </a:lnSpc>
                        <a:spcAft>
                          <a:spcPts val="800"/>
                        </a:spcAft>
                        <a:buNone/>
                      </a:pPr>
                      <a:r>
                        <a:rPr lang="en-US" sz="1400" kern="1200">
                          <a:solidFill>
                            <a:schemeClr val="dk1"/>
                          </a:solidFill>
                        </a:rPr>
                        <a:t>XP_006911709.1</a:t>
                      </a:r>
                      <a:endParaRPr lang="en-US" sz="1400" kern="1200">
                        <a:solidFill>
                          <a:schemeClr val="dk1"/>
                        </a:solidFill>
                        <a:latin typeface="+mn-lt"/>
                        <a:ea typeface="+mn-ea"/>
                        <a:cs typeface="+mn-cs"/>
                      </a:endParaRPr>
                    </a:p>
                  </a:txBody>
                  <a:tcPr marL="33106" marR="33106" marT="33106" marB="33106"/>
                </a:tc>
                <a:extLst>
                  <a:ext uri="{0D108BD9-81ED-4DB2-BD59-A6C34878D82A}">
                    <a16:rowId xmlns:a16="http://schemas.microsoft.com/office/drawing/2014/main" val="4092030109"/>
                  </a:ext>
                </a:extLst>
              </a:tr>
              <a:tr h="323114">
                <a:tc>
                  <a:txBody>
                    <a:bodyPr/>
                    <a:lstStyle/>
                    <a:p>
                      <a:r>
                        <a:rPr lang="en-US" sz="1400"/>
                        <a:t>Pteropus vampyrus</a:t>
                      </a:r>
                    </a:p>
                  </a:txBody>
                  <a:tcPr marL="79454" marR="79454" marT="39727" marB="39727"/>
                </a:tc>
                <a:tc>
                  <a:txBody>
                    <a:bodyPr/>
                    <a:lstStyle/>
                    <a:p>
                      <a:r>
                        <a:rPr lang="en-US" sz="1400"/>
                        <a:t>Large flying fox</a:t>
                      </a:r>
                    </a:p>
                  </a:txBody>
                  <a:tcPr marL="79454" marR="79454" marT="39727" marB="39727"/>
                </a:tc>
                <a:tc>
                  <a:txBody>
                    <a:bodyPr/>
                    <a:lstStyle/>
                    <a:p>
                      <a:r>
                        <a:rPr lang="en-US" sz="1400"/>
                        <a:t>Yinpterochiroptera</a:t>
                      </a:r>
                    </a:p>
                  </a:txBody>
                  <a:tcPr marL="79454" marR="79454" marT="39727" marB="39727"/>
                </a:tc>
                <a:tc>
                  <a:txBody>
                    <a:bodyPr/>
                    <a:lstStyle/>
                    <a:p>
                      <a:pPr marL="0" marR="0" algn="l" defTabSz="914400" rtl="0" eaLnBrk="1" latinLnBrk="0" hangingPunct="1">
                        <a:lnSpc>
                          <a:spcPct val="115000"/>
                        </a:lnSpc>
                        <a:spcAft>
                          <a:spcPts val="800"/>
                        </a:spcAft>
                        <a:buNone/>
                      </a:pPr>
                      <a:r>
                        <a:rPr lang="en-US" sz="1400" kern="1200">
                          <a:solidFill>
                            <a:schemeClr val="dk1"/>
                          </a:solidFill>
                        </a:rPr>
                        <a:t>XP_011361275.1</a:t>
                      </a:r>
                      <a:endParaRPr lang="en-US" sz="1400" kern="1200">
                        <a:solidFill>
                          <a:schemeClr val="dk1"/>
                        </a:solidFill>
                        <a:latin typeface="+mn-lt"/>
                        <a:ea typeface="+mn-ea"/>
                        <a:cs typeface="+mn-cs"/>
                      </a:endParaRPr>
                    </a:p>
                  </a:txBody>
                  <a:tcPr marL="33106" marR="33106" marT="33106" marB="33106"/>
                </a:tc>
                <a:extLst>
                  <a:ext uri="{0D108BD9-81ED-4DB2-BD59-A6C34878D82A}">
                    <a16:rowId xmlns:a16="http://schemas.microsoft.com/office/drawing/2014/main" val="2997990743"/>
                  </a:ext>
                </a:extLst>
              </a:tr>
              <a:tr h="323114">
                <a:tc>
                  <a:txBody>
                    <a:bodyPr/>
                    <a:lstStyle/>
                    <a:p>
                      <a:r>
                        <a:rPr lang="en-US" sz="1400"/>
                        <a:t>Rousettus aegyptiacus</a:t>
                      </a:r>
                    </a:p>
                  </a:txBody>
                  <a:tcPr marL="79454" marR="79454" marT="39727" marB="39727"/>
                </a:tc>
                <a:tc>
                  <a:txBody>
                    <a:bodyPr/>
                    <a:lstStyle/>
                    <a:p>
                      <a:r>
                        <a:rPr lang="en-US" sz="1400"/>
                        <a:t>Egyptian fruit bat</a:t>
                      </a:r>
                    </a:p>
                  </a:txBody>
                  <a:tcPr marL="79454" marR="79454" marT="39727" marB="39727"/>
                </a:tc>
                <a:tc>
                  <a:txBody>
                    <a:bodyPr/>
                    <a:lstStyle/>
                    <a:p>
                      <a:r>
                        <a:rPr lang="en-US" sz="1400"/>
                        <a:t>Yinpterochiroptera</a:t>
                      </a:r>
                    </a:p>
                  </a:txBody>
                  <a:tcPr marL="79454" marR="79454" marT="39727" marB="39727"/>
                </a:tc>
                <a:tc>
                  <a:txBody>
                    <a:bodyPr/>
                    <a:lstStyle/>
                    <a:p>
                      <a:pPr marL="0" marR="0" algn="l" defTabSz="914400" rtl="0" eaLnBrk="1" latinLnBrk="0" hangingPunct="1">
                        <a:lnSpc>
                          <a:spcPct val="115000"/>
                        </a:lnSpc>
                        <a:spcAft>
                          <a:spcPts val="800"/>
                        </a:spcAft>
                        <a:buNone/>
                      </a:pPr>
                      <a:r>
                        <a:rPr lang="en-US" sz="1400" kern="1200">
                          <a:solidFill>
                            <a:schemeClr val="dk1"/>
                          </a:solidFill>
                        </a:rPr>
                        <a:t>XP_015974412.2</a:t>
                      </a:r>
                      <a:endParaRPr lang="en-US" sz="1400" kern="1200">
                        <a:solidFill>
                          <a:schemeClr val="dk1"/>
                        </a:solidFill>
                        <a:latin typeface="+mn-lt"/>
                        <a:ea typeface="+mn-ea"/>
                        <a:cs typeface="+mn-cs"/>
                      </a:endParaRPr>
                    </a:p>
                  </a:txBody>
                  <a:tcPr marL="33106" marR="33106" marT="33106" marB="33106"/>
                </a:tc>
                <a:extLst>
                  <a:ext uri="{0D108BD9-81ED-4DB2-BD59-A6C34878D82A}">
                    <a16:rowId xmlns:a16="http://schemas.microsoft.com/office/drawing/2014/main" val="3508744154"/>
                  </a:ext>
                </a:extLst>
              </a:tr>
              <a:tr h="323114">
                <a:tc>
                  <a:txBody>
                    <a:bodyPr/>
                    <a:lstStyle/>
                    <a:p>
                      <a:r>
                        <a:rPr lang="en-US" sz="1400"/>
                        <a:t>Myotis lucifugus</a:t>
                      </a:r>
                    </a:p>
                  </a:txBody>
                  <a:tcPr marL="79454" marR="79454" marT="39727" marB="39727"/>
                </a:tc>
                <a:tc>
                  <a:txBody>
                    <a:bodyPr/>
                    <a:lstStyle/>
                    <a:p>
                      <a:r>
                        <a:rPr lang="en-US" sz="1400"/>
                        <a:t>Little brown bat</a:t>
                      </a:r>
                    </a:p>
                  </a:txBody>
                  <a:tcPr marL="79454" marR="79454" marT="39727" marB="39727"/>
                </a:tc>
                <a:tc>
                  <a:txBody>
                    <a:bodyPr/>
                    <a:lstStyle/>
                    <a:p>
                      <a:r>
                        <a:rPr lang="en-US" sz="1400"/>
                        <a:t>Yangochiroptera</a:t>
                      </a:r>
                    </a:p>
                  </a:txBody>
                  <a:tcPr marL="79454" marR="79454" marT="39727" marB="39727"/>
                </a:tc>
                <a:tc>
                  <a:txBody>
                    <a:bodyPr/>
                    <a:lstStyle/>
                    <a:p>
                      <a:pPr marL="0" marR="0" algn="l" defTabSz="914400" rtl="0" eaLnBrk="1" latinLnBrk="0" hangingPunct="1">
                        <a:lnSpc>
                          <a:spcPct val="115000"/>
                        </a:lnSpc>
                        <a:spcAft>
                          <a:spcPts val="800"/>
                        </a:spcAft>
                        <a:buNone/>
                      </a:pPr>
                      <a:r>
                        <a:rPr lang="en-US" sz="1400" kern="1200">
                          <a:solidFill>
                            <a:schemeClr val="dk1"/>
                          </a:solidFill>
                        </a:rPr>
                        <a:t>XP_023609438.1</a:t>
                      </a:r>
                      <a:endParaRPr lang="en-US" sz="1400" kern="1200">
                        <a:solidFill>
                          <a:schemeClr val="dk1"/>
                        </a:solidFill>
                        <a:latin typeface="+mn-lt"/>
                        <a:ea typeface="+mn-ea"/>
                        <a:cs typeface="+mn-cs"/>
                      </a:endParaRPr>
                    </a:p>
                  </a:txBody>
                  <a:tcPr marL="33106" marR="33106" marT="33106" marB="33106"/>
                </a:tc>
                <a:extLst>
                  <a:ext uri="{0D108BD9-81ED-4DB2-BD59-A6C34878D82A}">
                    <a16:rowId xmlns:a16="http://schemas.microsoft.com/office/drawing/2014/main" val="2993668193"/>
                  </a:ext>
                </a:extLst>
              </a:tr>
              <a:tr h="323114">
                <a:tc>
                  <a:txBody>
                    <a:bodyPr/>
                    <a:lstStyle/>
                    <a:p>
                      <a:r>
                        <a:rPr lang="en-US" sz="1400"/>
                        <a:t>Myotis davidii</a:t>
                      </a:r>
                    </a:p>
                  </a:txBody>
                  <a:tcPr marL="79454" marR="79454" marT="39727" marB="39727"/>
                </a:tc>
                <a:tc>
                  <a:txBody>
                    <a:bodyPr/>
                    <a:lstStyle/>
                    <a:p>
                      <a:r>
                        <a:rPr lang="en-US" sz="1400" kern="1200">
                          <a:solidFill>
                            <a:schemeClr val="dk1"/>
                          </a:solidFill>
                        </a:rPr>
                        <a:t>David’s myotis </a:t>
                      </a:r>
                      <a:endParaRPr lang="en-US" sz="1400" kern="1200">
                        <a:solidFill>
                          <a:schemeClr val="dk1"/>
                        </a:solidFill>
                        <a:latin typeface="+mn-lt"/>
                        <a:ea typeface="+mn-ea"/>
                        <a:cs typeface="+mn-cs"/>
                      </a:endParaRPr>
                    </a:p>
                  </a:txBody>
                  <a:tcPr marL="79454" marR="79454" marT="39727" marB="39727"/>
                </a:tc>
                <a:tc>
                  <a:txBody>
                    <a:bodyPr/>
                    <a:lstStyle/>
                    <a:p>
                      <a:r>
                        <a:rPr lang="en-US" sz="1400" dirty="0" err="1"/>
                        <a:t>Yangochiroptera</a:t>
                      </a:r>
                      <a:endParaRPr lang="en-US" sz="1400" dirty="0"/>
                    </a:p>
                  </a:txBody>
                  <a:tcPr marL="79454" marR="79454" marT="39727" marB="39727"/>
                </a:tc>
                <a:tc>
                  <a:txBody>
                    <a:bodyPr/>
                    <a:lstStyle/>
                    <a:p>
                      <a:pPr marL="0" marR="0" algn="l" defTabSz="914400" rtl="0" eaLnBrk="1" latinLnBrk="0" hangingPunct="1">
                        <a:lnSpc>
                          <a:spcPct val="115000"/>
                        </a:lnSpc>
                        <a:spcAft>
                          <a:spcPts val="800"/>
                        </a:spcAft>
                        <a:buNone/>
                      </a:pPr>
                      <a:r>
                        <a:rPr lang="en-US" sz="1400" kern="1200">
                          <a:solidFill>
                            <a:schemeClr val="dk1"/>
                          </a:solidFill>
                        </a:rPr>
                        <a:t>XP_015426918.1</a:t>
                      </a:r>
                      <a:endParaRPr lang="en-US" sz="1400" kern="1200">
                        <a:solidFill>
                          <a:schemeClr val="dk1"/>
                        </a:solidFill>
                        <a:latin typeface="+mn-lt"/>
                        <a:ea typeface="+mn-ea"/>
                        <a:cs typeface="+mn-cs"/>
                      </a:endParaRPr>
                    </a:p>
                  </a:txBody>
                  <a:tcPr marL="33106" marR="33106" marT="33106" marB="33106"/>
                </a:tc>
                <a:extLst>
                  <a:ext uri="{0D108BD9-81ED-4DB2-BD59-A6C34878D82A}">
                    <a16:rowId xmlns:a16="http://schemas.microsoft.com/office/drawing/2014/main" val="3149764148"/>
                  </a:ext>
                </a:extLst>
              </a:tr>
              <a:tr h="323114">
                <a:tc>
                  <a:txBody>
                    <a:bodyPr/>
                    <a:lstStyle/>
                    <a:p>
                      <a:r>
                        <a:rPr lang="en-US" sz="1400"/>
                        <a:t>Eptesicus fuscus</a:t>
                      </a:r>
                    </a:p>
                  </a:txBody>
                  <a:tcPr marL="79454" marR="79454" marT="39727" marB="39727"/>
                </a:tc>
                <a:tc>
                  <a:txBody>
                    <a:bodyPr/>
                    <a:lstStyle/>
                    <a:p>
                      <a:r>
                        <a:rPr lang="en-US" sz="1400"/>
                        <a:t>Big brown bat</a:t>
                      </a:r>
                    </a:p>
                  </a:txBody>
                  <a:tcPr marL="79454" marR="79454" marT="39727" marB="39727"/>
                </a:tc>
                <a:tc>
                  <a:txBody>
                    <a:bodyPr/>
                    <a:lstStyle/>
                    <a:p>
                      <a:r>
                        <a:rPr lang="en-US" sz="1400"/>
                        <a:t>Yangochiroptera</a:t>
                      </a:r>
                    </a:p>
                  </a:txBody>
                  <a:tcPr marL="79454" marR="79454" marT="39727" marB="39727"/>
                </a:tc>
                <a:tc>
                  <a:txBody>
                    <a:bodyPr/>
                    <a:lstStyle/>
                    <a:p>
                      <a:pPr marL="0" marR="0" algn="l" defTabSz="914400" rtl="0" eaLnBrk="1" latinLnBrk="0" hangingPunct="1">
                        <a:lnSpc>
                          <a:spcPct val="115000"/>
                        </a:lnSpc>
                        <a:spcAft>
                          <a:spcPts val="800"/>
                        </a:spcAft>
                        <a:buNone/>
                      </a:pPr>
                      <a:r>
                        <a:rPr lang="en-US" sz="1400" kern="1200">
                          <a:solidFill>
                            <a:schemeClr val="dk1"/>
                          </a:solidFill>
                        </a:rPr>
                        <a:t>XP_008153150.2</a:t>
                      </a:r>
                      <a:endParaRPr lang="en-US" sz="1400" kern="1200">
                        <a:solidFill>
                          <a:schemeClr val="dk1"/>
                        </a:solidFill>
                        <a:latin typeface="+mn-lt"/>
                        <a:ea typeface="+mn-ea"/>
                        <a:cs typeface="+mn-cs"/>
                      </a:endParaRPr>
                    </a:p>
                  </a:txBody>
                  <a:tcPr marL="33106" marR="33106" marT="33106" marB="33106"/>
                </a:tc>
                <a:extLst>
                  <a:ext uri="{0D108BD9-81ED-4DB2-BD59-A6C34878D82A}">
                    <a16:rowId xmlns:a16="http://schemas.microsoft.com/office/drawing/2014/main" val="929587183"/>
                  </a:ext>
                </a:extLst>
              </a:tr>
              <a:tr h="534992">
                <a:tc>
                  <a:txBody>
                    <a:bodyPr/>
                    <a:lstStyle/>
                    <a:p>
                      <a:r>
                        <a:rPr lang="en-US" sz="1400"/>
                        <a:t>Desmodus rotundus</a:t>
                      </a:r>
                    </a:p>
                  </a:txBody>
                  <a:tcPr marL="79454" marR="79454" marT="39727" marB="39727"/>
                </a:tc>
                <a:tc>
                  <a:txBody>
                    <a:bodyPr/>
                    <a:lstStyle/>
                    <a:p>
                      <a:r>
                        <a:rPr lang="en-US" sz="1400"/>
                        <a:t>Common vampire bat</a:t>
                      </a:r>
                    </a:p>
                  </a:txBody>
                  <a:tcPr marL="79454" marR="79454" marT="39727" marB="39727"/>
                </a:tc>
                <a:tc>
                  <a:txBody>
                    <a:bodyPr/>
                    <a:lstStyle/>
                    <a:p>
                      <a:r>
                        <a:rPr lang="en-US" sz="1400"/>
                        <a:t>Yangochiroptera</a:t>
                      </a:r>
                    </a:p>
                  </a:txBody>
                  <a:tcPr marL="79454" marR="79454" marT="39727" marB="39727"/>
                </a:tc>
                <a:tc>
                  <a:txBody>
                    <a:bodyPr/>
                    <a:lstStyle/>
                    <a:p>
                      <a:pPr marL="0" marR="0" algn="l" defTabSz="914400" rtl="0" eaLnBrk="1" latinLnBrk="0" hangingPunct="1">
                        <a:lnSpc>
                          <a:spcPct val="115000"/>
                        </a:lnSpc>
                        <a:spcAft>
                          <a:spcPts val="800"/>
                        </a:spcAft>
                        <a:buNone/>
                      </a:pPr>
                      <a:r>
                        <a:rPr lang="en-US" sz="1400" kern="1200" dirty="0">
                          <a:solidFill>
                            <a:schemeClr val="dk1"/>
                          </a:solidFill>
                        </a:rPr>
                        <a:t>XP_024425698.2</a:t>
                      </a:r>
                      <a:endParaRPr lang="en-US" sz="1400" kern="1200" dirty="0">
                        <a:solidFill>
                          <a:schemeClr val="dk1"/>
                        </a:solidFill>
                        <a:latin typeface="+mn-lt"/>
                        <a:ea typeface="+mn-ea"/>
                        <a:cs typeface="+mn-cs"/>
                      </a:endParaRPr>
                    </a:p>
                  </a:txBody>
                  <a:tcPr marL="33106" marR="33106" marT="33106" marB="33106"/>
                </a:tc>
                <a:extLst>
                  <a:ext uri="{0D108BD9-81ED-4DB2-BD59-A6C34878D82A}">
                    <a16:rowId xmlns:a16="http://schemas.microsoft.com/office/drawing/2014/main" val="245789504"/>
                  </a:ext>
                </a:extLst>
              </a:tr>
            </a:tbl>
          </a:graphicData>
        </a:graphic>
      </p:graphicFrame>
      <p:sp>
        <p:nvSpPr>
          <p:cNvPr id="5" name="TextBox 4">
            <a:extLst>
              <a:ext uri="{FF2B5EF4-FFF2-40B4-BE49-F238E27FC236}">
                <a16:creationId xmlns:a16="http://schemas.microsoft.com/office/drawing/2014/main" id="{9F269F1D-AD16-07A0-41F8-C0CDEC333B08}"/>
              </a:ext>
            </a:extLst>
          </p:cNvPr>
          <p:cNvSpPr txBox="1"/>
          <p:nvPr/>
        </p:nvSpPr>
        <p:spPr>
          <a:xfrm>
            <a:off x="6966548" y="5897471"/>
            <a:ext cx="2574744" cy="400110"/>
          </a:xfrm>
          <a:prstGeom prst="rect">
            <a:avLst/>
          </a:prstGeom>
          <a:noFill/>
        </p:spPr>
        <p:txBody>
          <a:bodyPr wrap="none" rtlCol="0">
            <a:spAutoFit/>
          </a:bodyPr>
          <a:lstStyle/>
          <a:p>
            <a:r>
              <a:rPr lang="en-US" sz="2000" b="1" dirty="0"/>
              <a:t>Selected bat species</a:t>
            </a:r>
          </a:p>
        </p:txBody>
      </p:sp>
    </p:spTree>
    <p:extLst>
      <p:ext uri="{BB962C8B-B14F-4D97-AF65-F5344CB8AC3E}">
        <p14:creationId xmlns:p14="http://schemas.microsoft.com/office/powerpoint/2010/main" val="3392147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533DD4-A2EB-2DA0-BBC1-ABCFC50D7B7F}"/>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FE5B5BF-D770-8E45-9258-46CB36DE0F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66B56FA7-8AFB-1C77-80D3-B15F87BC6D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03505C4-FC26-B29E-6354-EDC25EF641DD}"/>
              </a:ext>
            </a:extLst>
          </p:cNvPr>
          <p:cNvSpPr txBox="1"/>
          <p:nvPr/>
        </p:nvSpPr>
        <p:spPr>
          <a:xfrm>
            <a:off x="640080" y="1302091"/>
            <a:ext cx="3291840" cy="2770216"/>
          </a:xfrm>
          <a:prstGeom prst="rect">
            <a:avLst/>
          </a:prstGeom>
        </p:spPr>
        <p:txBody>
          <a:bodyPr vert="horz" lIns="91440" tIns="45720" rIns="91440" bIns="45720" rtlCol="0" anchor="t">
            <a:normAutofit/>
          </a:bodyPr>
          <a:lstStyle/>
          <a:p>
            <a:pPr>
              <a:spcBef>
                <a:spcPct val="0"/>
              </a:spcBef>
              <a:spcAft>
                <a:spcPts val="600"/>
              </a:spcAft>
            </a:pPr>
            <a:r>
              <a:rPr lang="en-US" sz="4400" b="1">
                <a:latin typeface="+mj-lt"/>
                <a:ea typeface="+mj-ea"/>
                <a:cs typeface="+mj-cs"/>
              </a:rPr>
              <a:t>Data Collection &amp; Preparation</a:t>
            </a:r>
          </a:p>
        </p:txBody>
      </p:sp>
      <p:cxnSp>
        <p:nvCxnSpPr>
          <p:cNvPr id="12" name="Straight Connector 11">
            <a:extLst>
              <a:ext uri="{FF2B5EF4-FFF2-40B4-BE49-F238E27FC236}">
                <a16:creationId xmlns:a16="http://schemas.microsoft.com/office/drawing/2014/main" id="{E86C7539-FAB2-D61A-AE57-12A9B6AF49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3BC824CF-A93D-9175-A4C4-07DB9D6B5B01}"/>
              </a:ext>
            </a:extLst>
          </p:cNvPr>
          <p:cNvGraphicFramePr>
            <a:graphicFrameLocks noGrp="1"/>
          </p:cNvGraphicFramePr>
          <p:nvPr>
            <p:extLst>
              <p:ext uri="{D42A27DB-BD31-4B8C-83A1-F6EECF244321}">
                <p14:modId xmlns:p14="http://schemas.microsoft.com/office/powerpoint/2010/main" val="973253446"/>
              </p:ext>
            </p:extLst>
          </p:nvPr>
        </p:nvGraphicFramePr>
        <p:xfrm>
          <a:off x="4316394" y="850248"/>
          <a:ext cx="7086601" cy="4849674"/>
        </p:xfrm>
        <a:graphic>
          <a:graphicData uri="http://schemas.openxmlformats.org/drawingml/2006/table">
            <a:tbl>
              <a:tblPr firstRow="1" bandRow="1">
                <a:tableStyleId>{8799B23B-EC83-4686-B30A-512413B5E67A}</a:tableStyleId>
              </a:tblPr>
              <a:tblGrid>
                <a:gridCol w="1893021">
                  <a:extLst>
                    <a:ext uri="{9D8B030D-6E8A-4147-A177-3AD203B41FA5}">
                      <a16:colId xmlns:a16="http://schemas.microsoft.com/office/drawing/2014/main" val="1533040901"/>
                    </a:ext>
                  </a:extLst>
                </a:gridCol>
                <a:gridCol w="1477925">
                  <a:extLst>
                    <a:ext uri="{9D8B030D-6E8A-4147-A177-3AD203B41FA5}">
                      <a16:colId xmlns:a16="http://schemas.microsoft.com/office/drawing/2014/main" val="3067666351"/>
                    </a:ext>
                  </a:extLst>
                </a:gridCol>
                <a:gridCol w="2286000">
                  <a:extLst>
                    <a:ext uri="{9D8B030D-6E8A-4147-A177-3AD203B41FA5}">
                      <a16:colId xmlns:a16="http://schemas.microsoft.com/office/drawing/2014/main" val="3500359014"/>
                    </a:ext>
                  </a:extLst>
                </a:gridCol>
                <a:gridCol w="1429655">
                  <a:extLst>
                    <a:ext uri="{9D8B030D-6E8A-4147-A177-3AD203B41FA5}">
                      <a16:colId xmlns:a16="http://schemas.microsoft.com/office/drawing/2014/main" val="3161378536"/>
                    </a:ext>
                  </a:extLst>
                </a:gridCol>
              </a:tblGrid>
              <a:tr h="587962">
                <a:tc>
                  <a:txBody>
                    <a:bodyPr/>
                    <a:lstStyle/>
                    <a:p>
                      <a:r>
                        <a:rPr lang="en-US" sz="1600" b="1"/>
                        <a:t>Scientific Name</a:t>
                      </a:r>
                    </a:p>
                  </a:txBody>
                  <a:tcPr marL="79454" marR="79454" marT="39727" marB="39727"/>
                </a:tc>
                <a:tc>
                  <a:txBody>
                    <a:bodyPr/>
                    <a:lstStyle/>
                    <a:p>
                      <a:r>
                        <a:rPr lang="en-US" sz="1600" b="1"/>
                        <a:t>Common Name</a:t>
                      </a:r>
                    </a:p>
                  </a:txBody>
                  <a:tcPr marL="79454" marR="79454" marT="39727" marB="39727"/>
                </a:tc>
                <a:tc>
                  <a:txBody>
                    <a:bodyPr/>
                    <a:lstStyle/>
                    <a:p>
                      <a:r>
                        <a:rPr lang="en-US" sz="1600" b="1" dirty="0"/>
                        <a:t>Notes</a:t>
                      </a:r>
                    </a:p>
                  </a:txBody>
                  <a:tcPr marL="79454" marR="79454" marT="39727" marB="39727"/>
                </a:tc>
                <a:tc>
                  <a:txBody>
                    <a:bodyPr/>
                    <a:lstStyle/>
                    <a:p>
                      <a:r>
                        <a:rPr lang="en-US" sz="1600" b="1"/>
                        <a:t>Accession Number</a:t>
                      </a:r>
                    </a:p>
                  </a:txBody>
                  <a:tcPr marL="79454" marR="79454" marT="39727" marB="39727"/>
                </a:tc>
                <a:extLst>
                  <a:ext uri="{0D108BD9-81ED-4DB2-BD59-A6C34878D82A}">
                    <a16:rowId xmlns:a16="http://schemas.microsoft.com/office/drawing/2014/main" val="1106520017"/>
                  </a:ext>
                </a:extLst>
              </a:tr>
              <a:tr h="534992">
                <a:tc>
                  <a:txBody>
                    <a:bodyPr/>
                    <a:lstStyle/>
                    <a:p>
                      <a:r>
                        <a:rPr lang="en-US" sz="1400" dirty="0"/>
                        <a:t>Homo sapiens</a:t>
                      </a:r>
                    </a:p>
                  </a:txBody>
                  <a:tcPr marL="79454" marR="79454" marT="39727" marB="39727"/>
                </a:tc>
                <a:tc>
                  <a:txBody>
                    <a:bodyPr/>
                    <a:lstStyle/>
                    <a:p>
                      <a:r>
                        <a:rPr lang="en-US" sz="1400" dirty="0"/>
                        <a:t>Human</a:t>
                      </a:r>
                    </a:p>
                  </a:txBody>
                  <a:tcPr marL="79454" marR="79454" marT="39727" marB="39727"/>
                </a:tc>
                <a:tc>
                  <a:txBody>
                    <a:bodyPr/>
                    <a:lstStyle/>
                    <a:p>
                      <a:r>
                        <a:rPr lang="en-US" sz="1400" dirty="0"/>
                        <a:t>Reference species</a:t>
                      </a:r>
                    </a:p>
                  </a:txBody>
                  <a:tcPr marL="79454" marR="79454" marT="39727" marB="39727"/>
                </a:tc>
                <a:tc>
                  <a:txBody>
                    <a:bodyPr/>
                    <a:lstStyle/>
                    <a:p>
                      <a:pPr marL="0" marR="0" algn="l">
                        <a:lnSpc>
                          <a:spcPct val="115000"/>
                        </a:lnSpc>
                        <a:spcAft>
                          <a:spcPts val="800"/>
                        </a:spcAft>
                        <a:buNone/>
                      </a:pPr>
                      <a:r>
                        <a:rPr lang="en-US" sz="1400" kern="1200" dirty="0">
                          <a:solidFill>
                            <a:schemeClr val="dk1"/>
                          </a:solidFill>
                          <a:latin typeface="+mn-lt"/>
                          <a:ea typeface="+mn-ea"/>
                          <a:cs typeface="+mn-cs"/>
                        </a:rPr>
                        <a:t>NP_068576.1</a:t>
                      </a:r>
                    </a:p>
                  </a:txBody>
                  <a:tcPr marL="33106" marR="33106" marT="33106" marB="33106"/>
                </a:tc>
                <a:extLst>
                  <a:ext uri="{0D108BD9-81ED-4DB2-BD59-A6C34878D82A}">
                    <a16:rowId xmlns:a16="http://schemas.microsoft.com/office/drawing/2014/main" val="4144582813"/>
                  </a:ext>
                </a:extLst>
              </a:tr>
              <a:tr h="5349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Canis lupus </a:t>
                      </a:r>
                      <a:r>
                        <a:rPr lang="en-US" sz="1400" dirty="0" err="1"/>
                        <a:t>familiaris</a:t>
                      </a:r>
                      <a:endParaRPr lang="en-US" sz="1400" dirty="0"/>
                    </a:p>
                  </a:txBody>
                  <a:tcPr marL="79454" marR="79454" marT="39727" marB="39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Dog</a:t>
                      </a:r>
                    </a:p>
                  </a:txBody>
                  <a:tcPr marL="79454" marR="79454" marT="39727" marB="39727"/>
                </a:tc>
                <a:tc>
                  <a:txBody>
                    <a:bodyPr/>
                    <a:lstStyle/>
                    <a:p>
                      <a:pPr marL="0" marR="0" algn="l" defTabSz="914400" rtl="0" eaLnBrk="1" latinLnBrk="0" hangingPunct="1">
                        <a:lnSpc>
                          <a:spcPct val="115000"/>
                        </a:lnSpc>
                        <a:spcAft>
                          <a:spcPts val="800"/>
                        </a:spcAft>
                        <a:buNone/>
                      </a:pPr>
                      <a:r>
                        <a:rPr lang="en-US" sz="1400" kern="1200" dirty="0">
                          <a:solidFill>
                            <a:schemeClr val="dk1"/>
                          </a:solidFill>
                          <a:latin typeface="+mn-lt"/>
                          <a:ea typeface="+mn-ea"/>
                          <a:cs typeface="+mn-cs"/>
                        </a:rPr>
                        <a:t>Domesticated carnivore</a:t>
                      </a:r>
                    </a:p>
                  </a:txBody>
                  <a:tcPr marL="79454" marR="79454" marT="39727" marB="39727"/>
                </a:tc>
                <a:tc>
                  <a:txBody>
                    <a:bodyPr/>
                    <a:lstStyle/>
                    <a:p>
                      <a:pPr marL="0" marR="0" algn="l" defTabSz="914400" rtl="0" eaLnBrk="1" latinLnBrk="0" hangingPunct="1">
                        <a:lnSpc>
                          <a:spcPct val="115000"/>
                        </a:lnSpc>
                        <a:spcAft>
                          <a:spcPts val="800"/>
                        </a:spcAft>
                        <a:buNone/>
                      </a:pPr>
                      <a:r>
                        <a:rPr lang="en-US" sz="1400" kern="1200" dirty="0">
                          <a:solidFill>
                            <a:schemeClr val="tx1"/>
                          </a:solidFill>
                          <a:latin typeface="+mn-lt"/>
                          <a:ea typeface="+mn-ea"/>
                          <a:cs typeface="+mn-cs"/>
                        </a:rPr>
                        <a:t>NP_001158732.1 </a:t>
                      </a:r>
                    </a:p>
                  </a:txBody>
                  <a:tcPr marL="33106" marR="33106" marT="33106" marB="33106"/>
                </a:tc>
                <a:extLst>
                  <a:ext uri="{0D108BD9-81ED-4DB2-BD59-A6C34878D82A}">
                    <a16:rowId xmlns:a16="http://schemas.microsoft.com/office/drawing/2014/main" val="3476886151"/>
                  </a:ext>
                </a:extLst>
              </a:tr>
              <a:tr h="534992">
                <a:tc>
                  <a:txBody>
                    <a:bodyPr/>
                    <a:lstStyle/>
                    <a:p>
                      <a:r>
                        <a:rPr lang="en-US" sz="1400" dirty="0"/>
                        <a:t>Bos taurus</a:t>
                      </a:r>
                    </a:p>
                  </a:txBody>
                  <a:tcPr marL="79454" marR="79454" marT="39727" marB="39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Cow</a:t>
                      </a:r>
                    </a:p>
                  </a:txBody>
                  <a:tcPr marL="79454" marR="79454" marT="39727" marB="39727"/>
                </a:tc>
                <a:tc>
                  <a:txBody>
                    <a:bodyPr/>
                    <a:lstStyle/>
                    <a:p>
                      <a:r>
                        <a:rPr lang="en-US" sz="1400" dirty="0"/>
                        <a:t>Livestock model</a:t>
                      </a:r>
                    </a:p>
                  </a:txBody>
                  <a:tcPr marL="79454" marR="79454" marT="39727" marB="39727"/>
                </a:tc>
                <a:tc>
                  <a:txBody>
                    <a:bodyPr/>
                    <a:lstStyle/>
                    <a:p>
                      <a:pPr marL="0" marR="0" algn="l" defTabSz="914400" rtl="0" eaLnBrk="1" latinLnBrk="0" hangingPunct="1">
                        <a:lnSpc>
                          <a:spcPct val="115000"/>
                        </a:lnSpc>
                        <a:spcAft>
                          <a:spcPts val="800"/>
                        </a:spcAft>
                        <a:buNone/>
                      </a:pPr>
                      <a:r>
                        <a:rPr lang="en-US" sz="1400" kern="1200" dirty="0">
                          <a:solidFill>
                            <a:schemeClr val="tx1"/>
                          </a:solidFill>
                          <a:latin typeface="+mn-lt"/>
                          <a:ea typeface="+mn-ea"/>
                          <a:cs typeface="+mn-cs"/>
                        </a:rPr>
                        <a:t>NP_001019673.2 </a:t>
                      </a:r>
                    </a:p>
                  </a:txBody>
                  <a:tcPr marL="33106" marR="33106" marT="33106" marB="33106"/>
                </a:tc>
                <a:extLst>
                  <a:ext uri="{0D108BD9-81ED-4DB2-BD59-A6C34878D82A}">
                    <a16:rowId xmlns:a16="http://schemas.microsoft.com/office/drawing/2014/main" val="4209545751"/>
                  </a:ext>
                </a:extLst>
              </a:tr>
              <a:tr h="323114">
                <a:tc>
                  <a:txBody>
                    <a:bodyPr/>
                    <a:lstStyle/>
                    <a:p>
                      <a:r>
                        <a:rPr lang="en-US" sz="1400" dirty="0"/>
                        <a:t>Sus scrofa</a:t>
                      </a:r>
                    </a:p>
                  </a:txBody>
                  <a:tcPr marL="79454" marR="79454" marT="39727" marB="39727"/>
                </a:tc>
                <a:tc>
                  <a:txBody>
                    <a:bodyPr/>
                    <a:lstStyle/>
                    <a:p>
                      <a:r>
                        <a:rPr lang="en-US" sz="1400" dirty="0"/>
                        <a:t>Pig</a:t>
                      </a:r>
                    </a:p>
                  </a:txBody>
                  <a:tcPr marL="79454" marR="79454" marT="39727" marB="39727"/>
                </a:tc>
                <a:tc>
                  <a:txBody>
                    <a:bodyPr/>
                    <a:lstStyle/>
                    <a:p>
                      <a:r>
                        <a:rPr lang="en-US" sz="1400" dirty="0"/>
                        <a:t>Livestock; zoonosis studies</a:t>
                      </a:r>
                    </a:p>
                  </a:txBody>
                  <a:tcPr marL="79454" marR="79454" marT="39727" marB="39727"/>
                </a:tc>
                <a:tc>
                  <a:txBody>
                    <a:bodyPr/>
                    <a:lstStyle/>
                    <a:p>
                      <a:pPr marL="0" marR="0" algn="l" defTabSz="914400" rtl="0" eaLnBrk="1" latinLnBrk="0" hangingPunct="1">
                        <a:lnSpc>
                          <a:spcPct val="115000"/>
                        </a:lnSpc>
                        <a:spcAft>
                          <a:spcPts val="800"/>
                        </a:spcAft>
                        <a:buNone/>
                      </a:pPr>
                      <a:r>
                        <a:rPr lang="en-US" sz="1400" kern="1200" dirty="0">
                          <a:solidFill>
                            <a:schemeClr val="tx1"/>
                          </a:solidFill>
                          <a:latin typeface="+mn-lt"/>
                          <a:ea typeface="+mn-ea"/>
                          <a:cs typeface="+mn-cs"/>
                        </a:rPr>
                        <a:t>NP_001116542.1 </a:t>
                      </a:r>
                    </a:p>
                  </a:txBody>
                  <a:tcPr marL="33106" marR="33106" marT="33106" marB="33106"/>
                </a:tc>
                <a:extLst>
                  <a:ext uri="{0D108BD9-81ED-4DB2-BD59-A6C34878D82A}">
                    <a16:rowId xmlns:a16="http://schemas.microsoft.com/office/drawing/2014/main" val="4092030109"/>
                  </a:ext>
                </a:extLst>
              </a:tr>
              <a:tr h="323114">
                <a:tc>
                  <a:txBody>
                    <a:bodyPr/>
                    <a:lstStyle/>
                    <a:p>
                      <a:r>
                        <a:rPr lang="en-US" sz="1400" dirty="0"/>
                        <a:t>Mus Musculus</a:t>
                      </a:r>
                    </a:p>
                  </a:txBody>
                  <a:tcPr marL="79454" marR="79454" marT="39727" marB="39727"/>
                </a:tc>
                <a:tc>
                  <a:txBody>
                    <a:bodyPr/>
                    <a:lstStyle/>
                    <a:p>
                      <a:r>
                        <a:rPr lang="en-US" sz="1400" dirty="0"/>
                        <a:t>Mouse</a:t>
                      </a:r>
                    </a:p>
                  </a:txBody>
                  <a:tcPr marL="79454" marR="79454" marT="39727" marB="39727"/>
                </a:tc>
                <a:tc>
                  <a:txBody>
                    <a:bodyPr/>
                    <a:lstStyle/>
                    <a:p>
                      <a:r>
                        <a:rPr lang="en-US" sz="1400" dirty="0"/>
                        <a:t>Model organism</a:t>
                      </a:r>
                    </a:p>
                  </a:txBody>
                  <a:tcPr marL="79454" marR="79454" marT="39727" marB="39727"/>
                </a:tc>
                <a:tc>
                  <a:txBody>
                    <a:bodyPr/>
                    <a:lstStyle/>
                    <a:p>
                      <a:pPr marL="0" marR="0" algn="l" defTabSz="914400" rtl="0" eaLnBrk="1" latinLnBrk="0" hangingPunct="1">
                        <a:lnSpc>
                          <a:spcPct val="115000"/>
                        </a:lnSpc>
                        <a:spcAft>
                          <a:spcPts val="800"/>
                        </a:spcAft>
                        <a:buNone/>
                      </a:pPr>
                      <a:r>
                        <a:rPr lang="en-US" sz="1400" kern="1200" dirty="0">
                          <a:solidFill>
                            <a:schemeClr val="tx1"/>
                          </a:solidFill>
                          <a:latin typeface="+mn-lt"/>
                          <a:ea typeface="+mn-ea"/>
                          <a:cs typeface="+mn-cs"/>
                        </a:rPr>
                        <a:t>NP_081562.2 </a:t>
                      </a:r>
                    </a:p>
                  </a:txBody>
                  <a:tcPr marL="33106" marR="33106" marT="33106" marB="33106"/>
                </a:tc>
                <a:extLst>
                  <a:ext uri="{0D108BD9-81ED-4DB2-BD59-A6C34878D82A}">
                    <a16:rowId xmlns:a16="http://schemas.microsoft.com/office/drawing/2014/main" val="2997990743"/>
                  </a:ext>
                </a:extLst>
              </a:tr>
              <a:tr h="323114">
                <a:tc>
                  <a:txBody>
                    <a:bodyPr/>
                    <a:lstStyle/>
                    <a:p>
                      <a:r>
                        <a:rPr lang="en-US" sz="1400" dirty="0"/>
                        <a:t>Felis catus</a:t>
                      </a:r>
                    </a:p>
                  </a:txBody>
                  <a:tcPr marL="79454" marR="79454" marT="39727" marB="39727"/>
                </a:tc>
                <a:tc>
                  <a:txBody>
                    <a:bodyPr/>
                    <a:lstStyle/>
                    <a:p>
                      <a:r>
                        <a:rPr lang="en-US" sz="1400" dirty="0"/>
                        <a:t>Cat</a:t>
                      </a:r>
                    </a:p>
                  </a:txBody>
                  <a:tcPr marL="79454" marR="79454" marT="39727" marB="39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Domesticated carnivore</a:t>
                      </a:r>
                    </a:p>
                  </a:txBody>
                  <a:tcPr marL="79454" marR="79454" marT="39727" marB="39727"/>
                </a:tc>
                <a:tc>
                  <a:txBody>
                    <a:bodyPr/>
                    <a:lstStyle/>
                    <a:p>
                      <a:pPr marL="0" marR="0" algn="l" defTabSz="914400" rtl="0" eaLnBrk="1" latinLnBrk="0" hangingPunct="1">
                        <a:lnSpc>
                          <a:spcPct val="115000"/>
                        </a:lnSpc>
                        <a:spcAft>
                          <a:spcPts val="800"/>
                        </a:spcAft>
                        <a:buNone/>
                      </a:pPr>
                      <a:r>
                        <a:rPr lang="en-US" sz="1400" kern="1200" dirty="0">
                          <a:solidFill>
                            <a:schemeClr val="tx1"/>
                          </a:solidFill>
                          <a:latin typeface="+mn-lt"/>
                          <a:ea typeface="+mn-ea"/>
                          <a:cs typeface="+mn-cs"/>
                        </a:rPr>
                        <a:t>NP_001034545.1 </a:t>
                      </a:r>
                    </a:p>
                  </a:txBody>
                  <a:tcPr marL="33106" marR="33106" marT="33106" marB="33106"/>
                </a:tc>
                <a:extLst>
                  <a:ext uri="{0D108BD9-81ED-4DB2-BD59-A6C34878D82A}">
                    <a16:rowId xmlns:a16="http://schemas.microsoft.com/office/drawing/2014/main" val="3508744154"/>
                  </a:ext>
                </a:extLst>
              </a:tr>
              <a:tr h="323114">
                <a:tc>
                  <a:txBody>
                    <a:bodyPr/>
                    <a:lstStyle/>
                    <a:p>
                      <a:r>
                        <a:rPr lang="en-US" sz="1400" dirty="0"/>
                        <a:t>Macaca mulatta</a:t>
                      </a:r>
                    </a:p>
                  </a:txBody>
                  <a:tcPr marL="79454" marR="79454" marT="39727" marB="39727"/>
                </a:tc>
                <a:tc>
                  <a:txBody>
                    <a:bodyPr/>
                    <a:lstStyle/>
                    <a:p>
                      <a:r>
                        <a:rPr lang="en-US" sz="1400" dirty="0"/>
                        <a:t>Rhesus macaque</a:t>
                      </a:r>
                    </a:p>
                  </a:txBody>
                  <a:tcPr marL="79454" marR="79454" marT="39727" marB="39727"/>
                </a:tc>
                <a:tc>
                  <a:txBody>
                    <a:bodyPr/>
                    <a:lstStyle/>
                    <a:p>
                      <a:r>
                        <a:rPr lang="en-US" sz="1400" dirty="0"/>
                        <a:t>NHP model</a:t>
                      </a:r>
                    </a:p>
                  </a:txBody>
                  <a:tcPr marL="79454" marR="79454" marT="39727" marB="39727"/>
                </a:tc>
                <a:tc>
                  <a:txBody>
                    <a:bodyPr/>
                    <a:lstStyle/>
                    <a:p>
                      <a:pPr marL="0" marR="0" algn="l" defTabSz="914400" rtl="0" eaLnBrk="1" latinLnBrk="0" hangingPunct="1">
                        <a:lnSpc>
                          <a:spcPct val="115000"/>
                        </a:lnSpc>
                        <a:spcAft>
                          <a:spcPts val="800"/>
                        </a:spcAft>
                        <a:buNone/>
                      </a:pPr>
                      <a:r>
                        <a:rPr lang="en-US" sz="1400" kern="1200" dirty="0">
                          <a:solidFill>
                            <a:schemeClr val="tx1"/>
                          </a:solidFill>
                          <a:latin typeface="+mn-lt"/>
                          <a:ea typeface="+mn-ea"/>
                          <a:cs typeface="+mn-cs"/>
                        </a:rPr>
                        <a:t>NP_001129168.1 </a:t>
                      </a:r>
                    </a:p>
                  </a:txBody>
                  <a:tcPr marL="33106" marR="33106" marT="33106" marB="33106"/>
                </a:tc>
                <a:extLst>
                  <a:ext uri="{0D108BD9-81ED-4DB2-BD59-A6C34878D82A}">
                    <a16:rowId xmlns:a16="http://schemas.microsoft.com/office/drawing/2014/main" val="2993668193"/>
                  </a:ext>
                </a:extLst>
              </a:tr>
              <a:tr h="323114">
                <a:tc>
                  <a:txBody>
                    <a:bodyPr/>
                    <a:lstStyle/>
                    <a:p>
                      <a:r>
                        <a:rPr lang="en-US" sz="1400" dirty="0"/>
                        <a:t>Pan troglodytes</a:t>
                      </a:r>
                    </a:p>
                  </a:txBody>
                  <a:tcPr marL="79454" marR="79454" marT="39727" marB="39727"/>
                </a:tc>
                <a:tc>
                  <a:txBody>
                    <a:bodyPr/>
                    <a:lstStyle/>
                    <a:p>
                      <a:r>
                        <a:rPr lang="en-US" sz="1400" kern="1200" dirty="0">
                          <a:solidFill>
                            <a:schemeClr val="dk1"/>
                          </a:solidFill>
                          <a:latin typeface="+mn-lt"/>
                          <a:ea typeface="+mn-ea"/>
                          <a:cs typeface="+mn-cs"/>
                        </a:rPr>
                        <a:t>Chimpanzee</a:t>
                      </a:r>
                    </a:p>
                  </a:txBody>
                  <a:tcPr marL="79454" marR="79454" marT="39727" marB="39727"/>
                </a:tc>
                <a:tc>
                  <a:txBody>
                    <a:bodyPr/>
                    <a:lstStyle/>
                    <a:p>
                      <a:r>
                        <a:rPr lang="en-US" sz="1400" dirty="0"/>
                        <a:t>Closest relative to humans</a:t>
                      </a:r>
                    </a:p>
                  </a:txBody>
                  <a:tcPr marL="79454" marR="79454" marT="39727" marB="39727"/>
                </a:tc>
                <a:tc>
                  <a:txBody>
                    <a:bodyPr/>
                    <a:lstStyle/>
                    <a:p>
                      <a:pPr marL="0" marR="0" algn="l" defTabSz="914400" rtl="0" eaLnBrk="1" latinLnBrk="0" hangingPunct="1">
                        <a:lnSpc>
                          <a:spcPct val="115000"/>
                        </a:lnSpc>
                        <a:spcAft>
                          <a:spcPts val="800"/>
                        </a:spcAft>
                        <a:buNone/>
                      </a:pPr>
                      <a:r>
                        <a:rPr lang="en-US" sz="1400" kern="1200" dirty="0">
                          <a:solidFill>
                            <a:schemeClr val="tx1"/>
                          </a:solidFill>
                          <a:latin typeface="+mn-lt"/>
                          <a:ea typeface="+mn-ea"/>
                          <a:cs typeface="+mn-cs"/>
                        </a:rPr>
                        <a:t>A0A2J8KU96 </a:t>
                      </a:r>
                    </a:p>
                  </a:txBody>
                  <a:tcPr marL="33106" marR="33106" marT="33106" marB="33106"/>
                </a:tc>
                <a:extLst>
                  <a:ext uri="{0D108BD9-81ED-4DB2-BD59-A6C34878D82A}">
                    <a16:rowId xmlns:a16="http://schemas.microsoft.com/office/drawing/2014/main" val="3149764148"/>
                  </a:ext>
                </a:extLst>
              </a:tr>
              <a:tr h="323114">
                <a:tc>
                  <a:txBody>
                    <a:bodyPr/>
                    <a:lstStyle/>
                    <a:p>
                      <a:r>
                        <a:rPr lang="en-US" sz="1400" dirty="0"/>
                        <a:t>Rattus norvegicus</a:t>
                      </a:r>
                    </a:p>
                  </a:txBody>
                  <a:tcPr marL="79454" marR="79454" marT="39727" marB="39727"/>
                </a:tc>
                <a:tc>
                  <a:txBody>
                    <a:bodyPr/>
                    <a:lstStyle/>
                    <a:p>
                      <a:r>
                        <a:rPr lang="en-US" sz="1400" dirty="0"/>
                        <a:t>Rat</a:t>
                      </a:r>
                    </a:p>
                  </a:txBody>
                  <a:tcPr marL="79454" marR="79454" marT="39727" marB="39727"/>
                </a:tc>
                <a:tc>
                  <a:txBody>
                    <a:bodyPr/>
                    <a:lstStyle/>
                    <a:p>
                      <a:r>
                        <a:rPr lang="en-US" sz="1400" dirty="0"/>
                        <a:t>Common lab rodent</a:t>
                      </a:r>
                    </a:p>
                  </a:txBody>
                  <a:tcPr marL="79454" marR="79454" marT="39727" marB="39727"/>
                </a:tc>
                <a:tc>
                  <a:txBody>
                    <a:bodyPr/>
                    <a:lstStyle/>
                    <a:p>
                      <a:pPr marL="0" marR="0" algn="l" defTabSz="914400" rtl="0" eaLnBrk="1" latinLnBrk="0" hangingPunct="1">
                        <a:lnSpc>
                          <a:spcPct val="115000"/>
                        </a:lnSpc>
                        <a:spcAft>
                          <a:spcPts val="800"/>
                        </a:spcAft>
                        <a:buNone/>
                      </a:pPr>
                      <a:r>
                        <a:rPr lang="en-US" sz="1400" kern="1200" dirty="0">
                          <a:solidFill>
                            <a:schemeClr val="tx1"/>
                          </a:solidFill>
                          <a:latin typeface="+mn-lt"/>
                          <a:ea typeface="+mn-ea"/>
                          <a:cs typeface="+mn-cs"/>
                        </a:rPr>
                        <a:t>NP_001012006.1 </a:t>
                      </a:r>
                    </a:p>
                  </a:txBody>
                  <a:tcPr marL="33106" marR="33106" marT="33106" marB="33106"/>
                </a:tc>
                <a:extLst>
                  <a:ext uri="{0D108BD9-81ED-4DB2-BD59-A6C34878D82A}">
                    <a16:rowId xmlns:a16="http://schemas.microsoft.com/office/drawing/2014/main" val="929587183"/>
                  </a:ext>
                </a:extLst>
              </a:tr>
              <a:tr h="534992">
                <a:tc>
                  <a:txBody>
                    <a:bodyPr/>
                    <a:lstStyle/>
                    <a:p>
                      <a:r>
                        <a:rPr lang="en-US" sz="1400" dirty="0"/>
                        <a:t>Mustela putorius </a:t>
                      </a:r>
                      <a:r>
                        <a:rPr lang="en-US" sz="1400" dirty="0" err="1"/>
                        <a:t>furo</a:t>
                      </a:r>
                      <a:endParaRPr lang="en-US" sz="1400" dirty="0"/>
                    </a:p>
                  </a:txBody>
                  <a:tcPr marL="79454" marR="79454" marT="39727" marB="39727"/>
                </a:tc>
                <a:tc>
                  <a:txBody>
                    <a:bodyPr/>
                    <a:lstStyle/>
                    <a:p>
                      <a:r>
                        <a:rPr lang="en-US" sz="1400" dirty="0"/>
                        <a:t>Ferret</a:t>
                      </a:r>
                    </a:p>
                  </a:txBody>
                  <a:tcPr marL="79454" marR="79454" marT="39727" marB="39727"/>
                </a:tc>
                <a:tc>
                  <a:txBody>
                    <a:bodyPr/>
                    <a:lstStyle/>
                    <a:p>
                      <a:r>
                        <a:rPr lang="en-US" sz="1400" dirty="0"/>
                        <a:t>Model for respiratory virus research</a:t>
                      </a:r>
                    </a:p>
                  </a:txBody>
                  <a:tcPr marL="79454" marR="79454" marT="39727" marB="39727"/>
                </a:tc>
                <a:tc>
                  <a:txBody>
                    <a:bodyPr/>
                    <a:lstStyle/>
                    <a:p>
                      <a:pPr marL="0" marR="0" algn="l" defTabSz="914400" rtl="0" eaLnBrk="1" latinLnBrk="0" hangingPunct="1">
                        <a:lnSpc>
                          <a:spcPct val="115000"/>
                        </a:lnSpc>
                        <a:spcAft>
                          <a:spcPts val="800"/>
                        </a:spcAft>
                        <a:buNone/>
                      </a:pPr>
                      <a:r>
                        <a:rPr lang="en-US" sz="1400" kern="1200" dirty="0">
                          <a:solidFill>
                            <a:schemeClr val="tx1"/>
                          </a:solidFill>
                          <a:latin typeface="+mn-lt"/>
                          <a:ea typeface="+mn-ea"/>
                          <a:cs typeface="+mn-cs"/>
                        </a:rPr>
                        <a:t>NP_001297119.1 </a:t>
                      </a:r>
                    </a:p>
                  </a:txBody>
                  <a:tcPr marL="33106" marR="33106" marT="33106" marB="33106"/>
                </a:tc>
                <a:extLst>
                  <a:ext uri="{0D108BD9-81ED-4DB2-BD59-A6C34878D82A}">
                    <a16:rowId xmlns:a16="http://schemas.microsoft.com/office/drawing/2014/main" val="245789504"/>
                  </a:ext>
                </a:extLst>
              </a:tr>
            </a:tbl>
          </a:graphicData>
        </a:graphic>
      </p:graphicFrame>
      <p:sp>
        <p:nvSpPr>
          <p:cNvPr id="4" name="TextBox 3">
            <a:extLst>
              <a:ext uri="{FF2B5EF4-FFF2-40B4-BE49-F238E27FC236}">
                <a16:creationId xmlns:a16="http://schemas.microsoft.com/office/drawing/2014/main" id="{29D05B04-4AA3-EE25-31EE-343151DE3530}"/>
              </a:ext>
            </a:extLst>
          </p:cNvPr>
          <p:cNvSpPr txBox="1"/>
          <p:nvPr/>
        </p:nvSpPr>
        <p:spPr>
          <a:xfrm>
            <a:off x="6450354" y="5878851"/>
            <a:ext cx="3196709" cy="400110"/>
          </a:xfrm>
          <a:prstGeom prst="rect">
            <a:avLst/>
          </a:prstGeom>
          <a:noFill/>
        </p:spPr>
        <p:txBody>
          <a:bodyPr wrap="none" rtlCol="0">
            <a:spAutoFit/>
          </a:bodyPr>
          <a:lstStyle/>
          <a:p>
            <a:r>
              <a:rPr lang="en-US" sz="2000" b="1" dirty="0"/>
              <a:t>Selected non-bat species</a:t>
            </a:r>
          </a:p>
        </p:txBody>
      </p:sp>
    </p:spTree>
    <p:extLst>
      <p:ext uri="{BB962C8B-B14F-4D97-AF65-F5344CB8AC3E}">
        <p14:creationId xmlns:p14="http://schemas.microsoft.com/office/powerpoint/2010/main" val="322329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C7FE31D-5C70-0A76-FF57-FCFE51E3FB23}"/>
              </a:ext>
            </a:extLst>
          </p:cNvPr>
          <p:cNvSpPr txBox="1"/>
          <p:nvPr/>
        </p:nvSpPr>
        <p:spPr>
          <a:xfrm>
            <a:off x="4312427" y="83135"/>
            <a:ext cx="4261104" cy="1097280"/>
          </a:xfrm>
          <a:prstGeom prst="rect">
            <a:avLst/>
          </a:prstGeom>
        </p:spPr>
        <p:txBody>
          <a:bodyPr vert="horz" lIns="91440" tIns="45720" rIns="91440" bIns="45720" rtlCol="0" anchor="t">
            <a:normAutofit/>
          </a:bodyPr>
          <a:lstStyle/>
          <a:p>
            <a:pPr>
              <a:spcBef>
                <a:spcPct val="0"/>
              </a:spcBef>
              <a:spcAft>
                <a:spcPts val="600"/>
              </a:spcAft>
            </a:pPr>
            <a:r>
              <a:rPr lang="en-US" sz="3600" b="1" dirty="0">
                <a:latin typeface="+mj-lt"/>
                <a:ea typeface="+mj-ea"/>
                <a:cs typeface="+mj-cs"/>
              </a:rPr>
              <a:t>Methodology</a:t>
            </a:r>
          </a:p>
        </p:txBody>
      </p:sp>
      <p:sp>
        <p:nvSpPr>
          <p:cNvPr id="3" name="TextBox 2">
            <a:extLst>
              <a:ext uri="{FF2B5EF4-FFF2-40B4-BE49-F238E27FC236}">
                <a16:creationId xmlns:a16="http://schemas.microsoft.com/office/drawing/2014/main" id="{EE1B6C72-C199-0734-BBF4-632C6E97B79E}"/>
              </a:ext>
            </a:extLst>
          </p:cNvPr>
          <p:cNvSpPr txBox="1"/>
          <p:nvPr/>
        </p:nvSpPr>
        <p:spPr>
          <a:xfrm>
            <a:off x="340197" y="774578"/>
            <a:ext cx="3972230" cy="4121887"/>
          </a:xfrm>
          <a:prstGeom prst="rect">
            <a:avLst/>
          </a:prstGeom>
        </p:spPr>
        <p:txBody>
          <a:bodyPr vert="horz" lIns="91440" tIns="45720" rIns="91440" bIns="45720" rtlCol="0">
            <a:noAutofit/>
          </a:bodyPr>
          <a:lstStyle/>
          <a:p>
            <a:pPr>
              <a:lnSpc>
                <a:spcPct val="110000"/>
              </a:lnSpc>
              <a:spcAft>
                <a:spcPts val="600"/>
              </a:spcAft>
              <a:buSzPct val="87000"/>
            </a:pPr>
            <a:r>
              <a:rPr lang="en-US" b="1" dirty="0"/>
              <a:t>Multiple Sequence Alignment</a:t>
            </a:r>
            <a:r>
              <a:rPr lang="en-US" dirty="0"/>
              <a:t>: Raw protein sequences were aligned using the MUSCLE algorithm</a:t>
            </a:r>
            <a:r>
              <a:rPr lang="en-US" dirty="0">
                <a:effectLst/>
              </a:rPr>
              <a:t> in R</a:t>
            </a:r>
          </a:p>
          <a:p>
            <a:pPr marL="285750" indent="-285750">
              <a:lnSpc>
                <a:spcPct val="110000"/>
              </a:lnSpc>
              <a:spcAft>
                <a:spcPts val="600"/>
              </a:spcAft>
              <a:buSzPct val="87000"/>
              <a:buFont typeface="Arial" panose="020B0604020202020204" pitchFamily="34" charset="0"/>
              <a:buChar char="•"/>
            </a:pPr>
            <a:r>
              <a:rPr lang="en-US" dirty="0"/>
              <a:t>Required packages: </a:t>
            </a:r>
            <a:r>
              <a:rPr lang="en-US" dirty="0">
                <a:effectLst/>
              </a:rPr>
              <a:t> </a:t>
            </a:r>
            <a:r>
              <a:rPr lang="en-US" dirty="0" err="1">
                <a:effectLst/>
              </a:rPr>
              <a:t>Biostrings</a:t>
            </a:r>
            <a:r>
              <a:rPr lang="en-US" dirty="0">
                <a:effectLst/>
              </a:rPr>
              <a:t>, </a:t>
            </a:r>
            <a:r>
              <a:rPr lang="en-US" dirty="0" err="1">
                <a:effectLst/>
              </a:rPr>
              <a:t>msa</a:t>
            </a:r>
            <a:r>
              <a:rPr lang="en-US" dirty="0">
                <a:effectLst/>
              </a:rPr>
              <a:t>, </a:t>
            </a:r>
            <a:r>
              <a:rPr lang="en-US" dirty="0" err="1">
                <a:effectLst/>
              </a:rPr>
              <a:t>seqinr</a:t>
            </a:r>
            <a:r>
              <a:rPr lang="en-US" dirty="0">
                <a:effectLst/>
              </a:rPr>
              <a:t>, ggplot2, </a:t>
            </a:r>
            <a:r>
              <a:rPr lang="en-US" dirty="0" err="1">
                <a:effectLst/>
              </a:rPr>
              <a:t>ggmsa</a:t>
            </a:r>
            <a:endParaRPr lang="en-US" dirty="0">
              <a:effectLst/>
            </a:endParaRPr>
          </a:p>
          <a:p>
            <a:pPr marL="285750" indent="-285750">
              <a:lnSpc>
                <a:spcPct val="110000"/>
              </a:lnSpc>
              <a:spcAft>
                <a:spcPts val="600"/>
              </a:spcAft>
              <a:buSzPct val="87000"/>
              <a:buFont typeface="Arial" panose="020B0604020202020204" pitchFamily="34" charset="0"/>
              <a:buChar char="•"/>
            </a:pPr>
            <a:r>
              <a:rPr lang="en-US" dirty="0"/>
              <a:t>Output was saved as "bat_ACE2_alignment_for_ggmsa.fasta” and ”non-bat_ACE2_alignment_for_ggmsa.fasta”</a:t>
            </a:r>
          </a:p>
          <a:p>
            <a:pPr marL="285750" indent="-285750">
              <a:lnSpc>
                <a:spcPct val="110000"/>
              </a:lnSpc>
              <a:spcAft>
                <a:spcPts val="600"/>
              </a:spcAft>
              <a:buSzPct val="87000"/>
              <a:buFont typeface="Arial" panose="020B0604020202020204" pitchFamily="34" charset="0"/>
              <a:buChar char="•"/>
            </a:pPr>
            <a:r>
              <a:rPr lang="en-US" dirty="0" err="1"/>
              <a:t>Jalview</a:t>
            </a:r>
            <a:r>
              <a:rPr lang="en-US" dirty="0"/>
              <a:t> program was used for better visualization by grouping. Annotations were exported for further analysis in Excel to explore conservation patterns, consensus sequence (the most frequent amino acid at each position), phylogenetic tree building, </a:t>
            </a:r>
            <a:r>
              <a:rPr lang="en-US" dirty="0" err="1"/>
              <a:t>etc</a:t>
            </a:r>
            <a:endParaRPr lang="en-US" dirty="0"/>
          </a:p>
          <a:p>
            <a:pPr marL="742950" lvl="1" indent="-285750">
              <a:lnSpc>
                <a:spcPct val="110000"/>
              </a:lnSpc>
              <a:spcAft>
                <a:spcPts val="600"/>
              </a:spcAft>
              <a:buSzPct val="87000"/>
              <a:buFont typeface="Arial" panose="020B0604020202020204" pitchFamily="34" charset="0"/>
              <a:buChar char="•"/>
            </a:pPr>
            <a:endParaRPr lang="en-US" dirty="0"/>
          </a:p>
        </p:txBody>
      </p:sp>
      <p:cxnSp>
        <p:nvCxnSpPr>
          <p:cNvPr id="13" name="Straight Connector 12">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9B7A5A2-88F0-0D0E-4262-D1509452A0D6}"/>
              </a:ext>
            </a:extLst>
          </p:cNvPr>
          <p:cNvPicPr>
            <a:picLocks noChangeAspect="1"/>
          </p:cNvPicPr>
          <p:nvPr/>
        </p:nvPicPr>
        <p:blipFill>
          <a:blip r:embed="rId3"/>
          <a:srcRect t="5711" b="1540"/>
          <a:stretch>
            <a:fillRect/>
          </a:stretch>
        </p:blipFill>
        <p:spPr>
          <a:xfrm>
            <a:off x="4312427" y="914405"/>
            <a:ext cx="7879573" cy="5266087"/>
          </a:xfrm>
          <a:prstGeom prst="rect">
            <a:avLst/>
          </a:prstGeom>
        </p:spPr>
      </p:pic>
      <p:sp>
        <p:nvSpPr>
          <p:cNvPr id="7" name="TextBox 6">
            <a:extLst>
              <a:ext uri="{FF2B5EF4-FFF2-40B4-BE49-F238E27FC236}">
                <a16:creationId xmlns:a16="http://schemas.microsoft.com/office/drawing/2014/main" id="{FE20F30D-9A1D-6009-0C62-B273FDC988A6}"/>
              </a:ext>
            </a:extLst>
          </p:cNvPr>
          <p:cNvSpPr txBox="1"/>
          <p:nvPr/>
        </p:nvSpPr>
        <p:spPr>
          <a:xfrm>
            <a:off x="6470126" y="6304008"/>
            <a:ext cx="5150769" cy="307777"/>
          </a:xfrm>
          <a:prstGeom prst="rect">
            <a:avLst/>
          </a:prstGeom>
          <a:noFill/>
        </p:spPr>
        <p:txBody>
          <a:bodyPr wrap="none" rtlCol="0">
            <a:spAutoFit/>
          </a:bodyPr>
          <a:lstStyle/>
          <a:p>
            <a:r>
              <a:rPr lang="en-US" sz="1400" b="1" dirty="0"/>
              <a:t>Alignment of bat_ACE2 protein sequences (visualization in R)</a:t>
            </a:r>
          </a:p>
        </p:txBody>
      </p:sp>
      <p:pic>
        <p:nvPicPr>
          <p:cNvPr id="8" name="Picture 7">
            <a:extLst>
              <a:ext uri="{FF2B5EF4-FFF2-40B4-BE49-F238E27FC236}">
                <a16:creationId xmlns:a16="http://schemas.microsoft.com/office/drawing/2014/main" id="{D90AE373-AE28-101B-0A37-6A692D4FDA96}"/>
              </a:ext>
            </a:extLst>
          </p:cNvPr>
          <p:cNvPicPr>
            <a:picLocks noChangeAspect="1"/>
          </p:cNvPicPr>
          <p:nvPr/>
        </p:nvPicPr>
        <p:blipFill>
          <a:blip r:embed="rId3"/>
          <a:srcRect t="5712" r="82741" b="77859"/>
          <a:stretch>
            <a:fillRect/>
          </a:stretch>
        </p:blipFill>
        <p:spPr>
          <a:xfrm>
            <a:off x="2212763" y="374561"/>
            <a:ext cx="9639040" cy="6611785"/>
          </a:xfrm>
          <a:prstGeom prst="rect">
            <a:avLst/>
          </a:prstGeom>
        </p:spPr>
      </p:pic>
    </p:spTree>
    <p:extLst>
      <p:ext uri="{BB962C8B-B14F-4D97-AF65-F5344CB8AC3E}">
        <p14:creationId xmlns:p14="http://schemas.microsoft.com/office/powerpoint/2010/main" val="45494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up)">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nodeType="clickEffect">
                                  <p:stCondLst>
                                    <p:cond delay="0"/>
                                  </p:stCondLst>
                                  <p:childTnLst>
                                    <p:animEffect transition="out" filter="wipe(down)">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F2D8A-D316-AF4F-35CC-DC8030784A0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06445E2-9334-11F8-EA11-3EB98C1E9CF3}"/>
              </a:ext>
            </a:extLst>
          </p:cNvPr>
          <p:cNvSpPr txBox="1"/>
          <p:nvPr/>
        </p:nvSpPr>
        <p:spPr>
          <a:xfrm>
            <a:off x="433974" y="442780"/>
            <a:ext cx="1944763" cy="461665"/>
          </a:xfrm>
          <a:prstGeom prst="rect">
            <a:avLst/>
          </a:prstGeom>
          <a:noFill/>
        </p:spPr>
        <p:txBody>
          <a:bodyPr wrap="none" rtlCol="0">
            <a:spAutoFit/>
          </a:bodyPr>
          <a:lstStyle/>
          <a:p>
            <a:r>
              <a:rPr lang="en-US" sz="2400" b="1" dirty="0"/>
              <a:t>Methodology</a:t>
            </a:r>
          </a:p>
        </p:txBody>
      </p:sp>
      <p:sp>
        <p:nvSpPr>
          <p:cNvPr id="3" name="TextBox 2">
            <a:extLst>
              <a:ext uri="{FF2B5EF4-FFF2-40B4-BE49-F238E27FC236}">
                <a16:creationId xmlns:a16="http://schemas.microsoft.com/office/drawing/2014/main" id="{25074492-DD4F-A18C-4D53-C3C7FD71B238}"/>
              </a:ext>
            </a:extLst>
          </p:cNvPr>
          <p:cNvSpPr txBox="1"/>
          <p:nvPr/>
        </p:nvSpPr>
        <p:spPr>
          <a:xfrm>
            <a:off x="433974" y="904445"/>
            <a:ext cx="11251798" cy="4739759"/>
          </a:xfrm>
          <a:prstGeom prst="rect">
            <a:avLst/>
          </a:prstGeom>
          <a:noFill/>
        </p:spPr>
        <p:txBody>
          <a:bodyPr wrap="none" rtlCol="0">
            <a:spAutoFit/>
          </a:bodyPr>
          <a:lstStyle/>
          <a:p>
            <a:pPr lvl="1"/>
            <a:endParaRPr lang="en-US" dirty="0"/>
          </a:p>
          <a:p>
            <a:r>
              <a:rPr lang="en-US" b="1" dirty="0"/>
              <a:t>Per-Site Entropy (Sequence variability) </a:t>
            </a:r>
            <a:r>
              <a:rPr lang="en-US" dirty="0"/>
              <a:t>was calculated in R for bat and non-bat sequences separately using </a:t>
            </a:r>
          </a:p>
          <a:p>
            <a:r>
              <a:rPr lang="en-US" dirty="0" err="1"/>
              <a:t>Biostrings</a:t>
            </a:r>
            <a:r>
              <a:rPr lang="en-US" dirty="0"/>
              <a:t> and </a:t>
            </a:r>
            <a:r>
              <a:rPr lang="en-US" dirty="0" err="1"/>
              <a:t>seqinr</a:t>
            </a:r>
            <a:r>
              <a:rPr lang="en-US" dirty="0"/>
              <a:t> </a:t>
            </a:r>
          </a:p>
          <a:p>
            <a:pPr marL="742950" lvl="1" indent="-285750">
              <a:buFont typeface="Arial" panose="020B0604020202020204" pitchFamily="34" charset="0"/>
              <a:buChar char="•"/>
            </a:pPr>
            <a:r>
              <a:rPr lang="en-US" dirty="0"/>
              <a:t>The alignment was converted to a matrix, and gaps and special characters were removed for accurate </a:t>
            </a:r>
          </a:p>
          <a:p>
            <a:pPr lvl="1"/>
            <a:r>
              <a:rPr lang="en-US" dirty="0"/>
              <a:t>assessment. </a:t>
            </a:r>
          </a:p>
          <a:p>
            <a:pPr marL="742950" lvl="1" indent="-285750">
              <a:buFont typeface="Arial" panose="020B0604020202020204" pitchFamily="34" charset="0"/>
              <a:buChar char="•"/>
            </a:pPr>
            <a:r>
              <a:rPr lang="en-US" dirty="0"/>
              <a:t>The entropy function was applied to each column (site) of the alignment matrix using the principle of </a:t>
            </a:r>
          </a:p>
          <a:p>
            <a:pPr lvl="1"/>
            <a:r>
              <a:rPr lang="en-US" dirty="0"/>
              <a:t>Shannon entropy [H(X)]</a:t>
            </a:r>
          </a:p>
          <a:p>
            <a:pPr lvl="1"/>
            <a:endParaRPr lang="en-US" sz="1400" dirty="0"/>
          </a:p>
          <a:p>
            <a:pPr lvl="2"/>
            <a:r>
              <a:rPr lang="en-US" dirty="0"/>
              <a:t>H(X) = - </a:t>
            </a:r>
            <a:r>
              <a:rPr lang="el-GR" dirty="0"/>
              <a:t>Σ </a:t>
            </a:r>
            <a:r>
              <a:rPr lang="en-US" dirty="0"/>
              <a:t>p(xᵢ) * log₂(p(xᵢ))</a:t>
            </a:r>
          </a:p>
          <a:p>
            <a:pPr lvl="2"/>
            <a:r>
              <a:rPr lang="en-US" dirty="0"/>
              <a:t>p(xᵢ) is the probability of a specific residue ᵢ occurring at the x position</a:t>
            </a:r>
          </a:p>
          <a:p>
            <a:pPr lvl="2"/>
            <a:r>
              <a:rPr lang="en-US" dirty="0"/>
              <a:t>log₂ is the logarithm to base 2, indicating that the entropy is measured in bits</a:t>
            </a:r>
          </a:p>
          <a:p>
            <a:pPr lvl="2"/>
            <a:endParaRPr lang="en-US" dirty="0"/>
          </a:p>
          <a:p>
            <a:pPr marL="742950" lvl="1" indent="-285750">
              <a:buFont typeface="Arial" panose="020B0604020202020204" pitchFamily="34" charset="0"/>
              <a:buChar char="•"/>
            </a:pPr>
            <a:r>
              <a:rPr lang="en-US" dirty="0"/>
              <a:t>Low entropy values =&gt; highly conserved across the group; high entropy values =&gt; greater variability</a:t>
            </a:r>
          </a:p>
          <a:p>
            <a:pPr marL="342900" indent="-342900">
              <a:buFont typeface="+mj-lt"/>
              <a:buAutoNum type="arabicPeriod" startAt="3"/>
            </a:pPr>
            <a:endParaRPr lang="en-US" dirty="0"/>
          </a:p>
          <a:p>
            <a:r>
              <a:rPr lang="en-US" b="1" dirty="0"/>
              <a:t>The divergence metric </a:t>
            </a:r>
            <a:r>
              <a:rPr lang="en-US" dirty="0"/>
              <a:t>was calculated using entropy values and the exported annotations from </a:t>
            </a:r>
            <a:r>
              <a:rPr lang="en-US" dirty="0" err="1"/>
              <a:t>Jalview</a:t>
            </a:r>
            <a:r>
              <a:rPr lang="en-US" dirty="0"/>
              <a:t> for</a:t>
            </a:r>
          </a:p>
          <a:p>
            <a:r>
              <a:rPr lang="en-US" dirty="0"/>
              <a:t>Conservation (bat), Conservation (non-bat), Consensus (bat), Consensus (non-bat)</a:t>
            </a:r>
          </a:p>
          <a:p>
            <a:pPr marL="742950" lvl="1" indent="-285750">
              <a:buFont typeface="Arial" panose="020B0604020202020204" pitchFamily="34" charset="0"/>
              <a:buChar char="•"/>
            </a:pPr>
            <a:r>
              <a:rPr lang="en-US" dirty="0"/>
              <a:t>The top divergent sites were identified</a:t>
            </a:r>
          </a:p>
        </p:txBody>
      </p:sp>
      <p:pic>
        <p:nvPicPr>
          <p:cNvPr id="4" name="Graphic 3" descr="Bats">
            <a:extLst>
              <a:ext uri="{FF2B5EF4-FFF2-40B4-BE49-F238E27FC236}">
                <a16:creationId xmlns:a16="http://schemas.microsoft.com/office/drawing/2014/main" id="{12ADF9A9-C4EF-97E8-0EC3-524BCA6E1E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56933" y="5187034"/>
            <a:ext cx="1140680" cy="1140680"/>
          </a:xfrm>
          <a:prstGeom prst="rect">
            <a:avLst/>
          </a:prstGeom>
        </p:spPr>
      </p:pic>
    </p:spTree>
    <p:extLst>
      <p:ext uri="{BB962C8B-B14F-4D97-AF65-F5344CB8AC3E}">
        <p14:creationId xmlns:p14="http://schemas.microsoft.com/office/powerpoint/2010/main" val="1300573924"/>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1340</TotalTime>
  <Words>1793</Words>
  <Application>Microsoft Macintosh PowerPoint</Application>
  <PresentationFormat>Widescreen</PresentationFormat>
  <Paragraphs>253</Paragraphs>
  <Slides>20</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8" baseType="lpstr">
      <vt:lpstr>Aptos</vt:lpstr>
      <vt:lpstr>Arial</vt:lpstr>
      <vt:lpstr>Calibri</vt:lpstr>
      <vt:lpstr>Courier New</vt:lpstr>
      <vt:lpstr>Grandview Display</vt:lpstr>
      <vt:lpstr>Neue Haas Grotesk Text Pro</vt:lpstr>
      <vt:lpstr>DashVTI</vt:lpstr>
      <vt:lpstr>Microsoft Excel Worksheet</vt:lpstr>
      <vt:lpstr>Evolutionary Pressure on Coronavirus Host Receptors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Sanapala, Shilpa</dc:creator>
  <cp:lastModifiedBy>Sanapala, Shilpa</cp:lastModifiedBy>
  <cp:revision>164</cp:revision>
  <dcterms:created xsi:type="dcterms:W3CDTF">2025-08-05T02:10:02Z</dcterms:created>
  <dcterms:modified xsi:type="dcterms:W3CDTF">2025-08-06T00:30:41Z</dcterms:modified>
</cp:coreProperties>
</file>